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114" y="-2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Budgeting</c:v>
                </c:pt>
              </c:strCache>
            </c:strRef>
          </c:tx>
          <c:invertIfNegative val="0"/>
          <c:cat>
            <c:strRef>
              <c:f>Sheet1!$A$2:$A$4</c:f>
              <c:strCache>
                <c:ptCount val="3"/>
                <c:pt idx="0">
                  <c:v>MCI/Verizon</c:v>
                </c:pt>
                <c:pt idx="1">
                  <c:v>AMX</c:v>
                </c:pt>
                <c:pt idx="2">
                  <c:v>Verizon</c:v>
                </c:pt>
              </c:strCache>
            </c:strRef>
          </c:cat>
          <c:val>
            <c:numRef>
              <c:f>Sheet1!$B$2:$B$4</c:f>
              <c:numCache>
                <c:formatCode>General</c:formatCode>
                <c:ptCount val="3"/>
                <c:pt idx="0">
                  <c:v>0</c:v>
                </c:pt>
                <c:pt idx="1">
                  <c:v>2.5</c:v>
                </c:pt>
                <c:pt idx="2">
                  <c:v>0</c:v>
                </c:pt>
              </c:numCache>
            </c:numRef>
          </c:val>
        </c:ser>
        <c:ser>
          <c:idx val="1"/>
          <c:order val="1"/>
          <c:tx>
            <c:strRef>
              <c:f>Sheet1!$C$1</c:f>
              <c:strCache>
                <c:ptCount val="1"/>
                <c:pt idx="0">
                  <c:v>Multivariate Analytics</c:v>
                </c:pt>
              </c:strCache>
            </c:strRef>
          </c:tx>
          <c:invertIfNegative val="0"/>
          <c:cat>
            <c:strRef>
              <c:f>Sheet1!$A$2:$A$4</c:f>
              <c:strCache>
                <c:ptCount val="3"/>
                <c:pt idx="0">
                  <c:v>MCI/Verizon</c:v>
                </c:pt>
                <c:pt idx="1">
                  <c:v>AMX</c:v>
                </c:pt>
                <c:pt idx="2">
                  <c:v>Verizon</c:v>
                </c:pt>
              </c:strCache>
            </c:strRef>
          </c:cat>
          <c:val>
            <c:numRef>
              <c:f>Sheet1!$C$2:$C$4</c:f>
              <c:numCache>
                <c:formatCode>General</c:formatCode>
                <c:ptCount val="3"/>
                <c:pt idx="0">
                  <c:v>2</c:v>
                </c:pt>
                <c:pt idx="1">
                  <c:v>2.5</c:v>
                </c:pt>
                <c:pt idx="2">
                  <c:v>5</c:v>
                </c:pt>
              </c:numCache>
            </c:numRef>
          </c:val>
        </c:ser>
        <c:ser>
          <c:idx val="2"/>
          <c:order val="2"/>
          <c:tx>
            <c:strRef>
              <c:f>Sheet1!$D$1</c:f>
              <c:strCache>
                <c:ptCount val="1"/>
                <c:pt idx="0">
                  <c:v>Systems Development</c:v>
                </c:pt>
              </c:strCache>
            </c:strRef>
          </c:tx>
          <c:invertIfNegative val="0"/>
          <c:cat>
            <c:strRef>
              <c:f>Sheet1!$A$2:$A$4</c:f>
              <c:strCache>
                <c:ptCount val="3"/>
                <c:pt idx="0">
                  <c:v>MCI/Verizon</c:v>
                </c:pt>
                <c:pt idx="1">
                  <c:v>AMX</c:v>
                </c:pt>
                <c:pt idx="2">
                  <c:v>Verizon</c:v>
                </c:pt>
              </c:strCache>
            </c:strRef>
          </c:cat>
          <c:val>
            <c:numRef>
              <c:f>Sheet1!$D$2:$D$4</c:f>
              <c:numCache>
                <c:formatCode>General</c:formatCode>
                <c:ptCount val="3"/>
                <c:pt idx="0">
                  <c:v>2</c:v>
                </c:pt>
                <c:pt idx="1">
                  <c:v>2.5</c:v>
                </c:pt>
                <c:pt idx="2">
                  <c:v>5</c:v>
                </c:pt>
              </c:numCache>
            </c:numRef>
          </c:val>
        </c:ser>
        <c:dLbls>
          <c:showLegendKey val="0"/>
          <c:showVal val="0"/>
          <c:showCatName val="0"/>
          <c:showSerName val="0"/>
          <c:showPercent val="0"/>
          <c:showBubbleSize val="0"/>
        </c:dLbls>
        <c:gapWidth val="150"/>
        <c:shape val="box"/>
        <c:axId val="184670848"/>
        <c:axId val="184755328"/>
        <c:axId val="0"/>
      </c:bar3DChart>
      <c:catAx>
        <c:axId val="184670848"/>
        <c:scaling>
          <c:orientation val="minMax"/>
        </c:scaling>
        <c:delete val="0"/>
        <c:axPos val="b"/>
        <c:majorTickMark val="out"/>
        <c:minorTickMark val="none"/>
        <c:tickLblPos val="nextTo"/>
        <c:txPr>
          <a:bodyPr/>
          <a:lstStyle/>
          <a:p>
            <a:pPr>
              <a:defRPr sz="1000"/>
            </a:pPr>
            <a:endParaRPr lang="en-US"/>
          </a:p>
        </c:txPr>
        <c:crossAx val="184755328"/>
        <c:crosses val="autoZero"/>
        <c:auto val="1"/>
        <c:lblAlgn val="ctr"/>
        <c:lblOffset val="100"/>
        <c:noMultiLvlLbl val="0"/>
      </c:catAx>
      <c:valAx>
        <c:axId val="184755328"/>
        <c:scaling>
          <c:orientation val="minMax"/>
        </c:scaling>
        <c:delete val="0"/>
        <c:axPos val="l"/>
        <c:majorGridlines/>
        <c:numFmt formatCode="General" sourceLinked="1"/>
        <c:majorTickMark val="out"/>
        <c:minorTickMark val="none"/>
        <c:tickLblPos val="nextTo"/>
        <c:crossAx val="18467084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96F13-3EE4-435D-A0AA-181C393CE4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1E50F9B-2A36-4071-AB17-F8882C2F15ED}">
      <dgm:prSet phldrT="[Text]" custT="1"/>
      <dgm:spPr/>
      <dgm:t>
        <a:bodyPr/>
        <a:lstStyle/>
        <a:p>
          <a:r>
            <a:rPr lang="en-US" sz="2800" dirty="0" smtClean="0"/>
            <a:t>My biggest advantage is in bringing three distinct skillsets necessary for this position:</a:t>
          </a:r>
          <a:br>
            <a:rPr lang="en-US" sz="2800" dirty="0" smtClean="0"/>
          </a:br>
          <a:endParaRPr lang="en-US" sz="2800" dirty="0"/>
        </a:p>
      </dgm:t>
    </dgm:pt>
    <dgm:pt modelId="{7009901E-CD3B-426C-868E-11E29883FB30}" type="parTrans" cxnId="{ECA1E4B5-098C-423B-ABFA-AAF06A40C717}">
      <dgm:prSet/>
      <dgm:spPr/>
      <dgm:t>
        <a:bodyPr/>
        <a:lstStyle/>
        <a:p>
          <a:endParaRPr lang="en-US" sz="1400"/>
        </a:p>
      </dgm:t>
    </dgm:pt>
    <dgm:pt modelId="{FC77B127-B91C-42CA-AB04-83CF83014739}" type="sibTrans" cxnId="{ECA1E4B5-098C-423B-ABFA-AAF06A40C717}">
      <dgm:prSet/>
      <dgm:spPr/>
      <dgm:t>
        <a:bodyPr/>
        <a:lstStyle/>
        <a:p>
          <a:endParaRPr lang="en-US" sz="1400"/>
        </a:p>
      </dgm:t>
    </dgm:pt>
    <dgm:pt modelId="{91D09EF4-9A78-48DC-A11E-31013B4E17F8}">
      <dgm:prSet phldrT="[Text]" custT="1"/>
      <dgm:spPr/>
      <dgm:t>
        <a:bodyPr/>
        <a:lstStyle/>
        <a:p>
          <a:r>
            <a:rPr lang="en-US" sz="2000" dirty="0" smtClean="0"/>
            <a:t>Budgeting – while with AMX I served as liaison between departments and FP&amp;A</a:t>
          </a:r>
          <a:endParaRPr lang="en-US" sz="2000" dirty="0"/>
        </a:p>
      </dgm:t>
    </dgm:pt>
    <dgm:pt modelId="{C5CB0107-DB4E-4B7D-B83C-E588BFACC0DD}" type="parTrans" cxnId="{9395A45A-E68F-4F06-BEF0-2EF2F05ADAED}">
      <dgm:prSet/>
      <dgm:spPr/>
      <dgm:t>
        <a:bodyPr/>
        <a:lstStyle/>
        <a:p>
          <a:endParaRPr lang="en-US" sz="1400"/>
        </a:p>
      </dgm:t>
    </dgm:pt>
    <dgm:pt modelId="{7C6F8E19-A9BC-4845-B096-14FC1737DDC7}" type="sibTrans" cxnId="{9395A45A-E68F-4F06-BEF0-2EF2F05ADAED}">
      <dgm:prSet/>
      <dgm:spPr/>
      <dgm:t>
        <a:bodyPr/>
        <a:lstStyle/>
        <a:p>
          <a:endParaRPr lang="en-US" sz="1400"/>
        </a:p>
      </dgm:t>
    </dgm:pt>
    <dgm:pt modelId="{DD93302D-21CC-41B9-BE61-3CEC7DCF704F}">
      <dgm:prSet phldrT="[Text]" custT="1"/>
      <dgm:spPr/>
      <dgm:t>
        <a:bodyPr/>
        <a:lstStyle/>
        <a:p>
          <a:r>
            <a:rPr lang="en-US" sz="2000" dirty="0" smtClean="0"/>
            <a:t>While with Cost Modeling Department with Verizon actively worked with multivariate cost analytics</a:t>
          </a:r>
          <a:endParaRPr lang="en-US" sz="2000" dirty="0"/>
        </a:p>
      </dgm:t>
    </dgm:pt>
    <dgm:pt modelId="{A9974182-F88F-426B-B3F9-09F51C21A277}" type="parTrans" cxnId="{B17A0467-5929-435C-BD13-8FC1487447C5}">
      <dgm:prSet/>
      <dgm:spPr/>
      <dgm:t>
        <a:bodyPr/>
        <a:lstStyle/>
        <a:p>
          <a:endParaRPr lang="en-US" sz="1400"/>
        </a:p>
      </dgm:t>
    </dgm:pt>
    <dgm:pt modelId="{84675556-AEE7-408E-9235-F413FA56B5A1}" type="sibTrans" cxnId="{B17A0467-5929-435C-BD13-8FC1487447C5}">
      <dgm:prSet/>
      <dgm:spPr/>
      <dgm:t>
        <a:bodyPr/>
        <a:lstStyle/>
        <a:p>
          <a:endParaRPr lang="en-US" sz="1400"/>
        </a:p>
      </dgm:t>
    </dgm:pt>
    <dgm:pt modelId="{7ED2FF25-E408-45C6-9AA4-3F811554E248}">
      <dgm:prSet phldrT="[Text]" custT="1"/>
      <dgm:spPr/>
      <dgm:t>
        <a:bodyPr/>
        <a:lstStyle/>
        <a:p>
          <a:r>
            <a:rPr lang="en-US" sz="2000" dirty="0" smtClean="0"/>
            <a:t>In all three positions actively worked with Business Intelligence Systems </a:t>
          </a:r>
          <a:endParaRPr lang="en-US" sz="2000" dirty="0"/>
        </a:p>
      </dgm:t>
    </dgm:pt>
    <dgm:pt modelId="{FF829AFF-21FE-4773-8C5F-4052ED0BA4EF}" type="parTrans" cxnId="{25AD2212-BAA3-44B9-B2D6-D9D524C4908E}">
      <dgm:prSet/>
      <dgm:spPr/>
      <dgm:t>
        <a:bodyPr/>
        <a:lstStyle/>
        <a:p>
          <a:endParaRPr lang="en-US" sz="1400"/>
        </a:p>
      </dgm:t>
    </dgm:pt>
    <dgm:pt modelId="{9E646F84-4D75-4911-8B7E-CCA770580FC0}" type="sibTrans" cxnId="{25AD2212-BAA3-44B9-B2D6-D9D524C4908E}">
      <dgm:prSet/>
      <dgm:spPr/>
      <dgm:t>
        <a:bodyPr/>
        <a:lstStyle/>
        <a:p>
          <a:endParaRPr lang="en-US" sz="1400"/>
        </a:p>
      </dgm:t>
    </dgm:pt>
    <dgm:pt modelId="{98B954EA-A7DD-484A-8368-6B7F37449663}" type="pres">
      <dgm:prSet presAssocID="{14496F13-3EE4-435D-A0AA-181C393CE40C}" presName="vert0" presStyleCnt="0">
        <dgm:presLayoutVars>
          <dgm:dir/>
          <dgm:animOne val="branch"/>
          <dgm:animLvl val="lvl"/>
        </dgm:presLayoutVars>
      </dgm:prSet>
      <dgm:spPr/>
      <dgm:t>
        <a:bodyPr/>
        <a:lstStyle/>
        <a:p>
          <a:endParaRPr lang="en-US"/>
        </a:p>
      </dgm:t>
    </dgm:pt>
    <dgm:pt modelId="{CD2322CB-7260-44FB-A4B9-4B7F583B8270}" type="pres">
      <dgm:prSet presAssocID="{21E50F9B-2A36-4071-AB17-F8882C2F15ED}" presName="thickLine" presStyleLbl="alignNode1" presStyleIdx="0" presStyleCnt="1"/>
      <dgm:spPr/>
    </dgm:pt>
    <dgm:pt modelId="{5154704F-352C-450A-8AD3-8ADF1D5B4405}" type="pres">
      <dgm:prSet presAssocID="{21E50F9B-2A36-4071-AB17-F8882C2F15ED}" presName="horz1" presStyleCnt="0"/>
      <dgm:spPr/>
    </dgm:pt>
    <dgm:pt modelId="{53AB1A2A-FCD2-4014-90DE-B8092D8007A8}" type="pres">
      <dgm:prSet presAssocID="{21E50F9B-2A36-4071-AB17-F8882C2F15ED}" presName="tx1" presStyleLbl="revTx" presStyleIdx="0" presStyleCnt="4" custScaleX="200000"/>
      <dgm:spPr/>
      <dgm:t>
        <a:bodyPr/>
        <a:lstStyle/>
        <a:p>
          <a:endParaRPr lang="en-US"/>
        </a:p>
      </dgm:t>
    </dgm:pt>
    <dgm:pt modelId="{CB1591AB-1968-43EA-B104-8196CBE65C51}" type="pres">
      <dgm:prSet presAssocID="{21E50F9B-2A36-4071-AB17-F8882C2F15ED}" presName="vert1" presStyleCnt="0"/>
      <dgm:spPr/>
    </dgm:pt>
    <dgm:pt modelId="{91E22BA6-2E09-4860-8E0A-67175BBDBDC0}" type="pres">
      <dgm:prSet presAssocID="{91D09EF4-9A78-48DC-A11E-31013B4E17F8}" presName="vertSpace2a" presStyleCnt="0"/>
      <dgm:spPr/>
    </dgm:pt>
    <dgm:pt modelId="{51E093A2-43DE-42B3-81CD-86858E0F6772}" type="pres">
      <dgm:prSet presAssocID="{91D09EF4-9A78-48DC-A11E-31013B4E17F8}" presName="horz2" presStyleCnt="0"/>
      <dgm:spPr/>
    </dgm:pt>
    <dgm:pt modelId="{F884EC7F-80D1-444B-8C98-B5BC3D75F9BE}" type="pres">
      <dgm:prSet presAssocID="{91D09EF4-9A78-48DC-A11E-31013B4E17F8}" presName="horzSpace2" presStyleCnt="0"/>
      <dgm:spPr/>
    </dgm:pt>
    <dgm:pt modelId="{93E600E6-5654-4C3D-AA5A-E3817970D821}" type="pres">
      <dgm:prSet presAssocID="{91D09EF4-9A78-48DC-A11E-31013B4E17F8}" presName="tx2" presStyleLbl="revTx" presStyleIdx="1" presStyleCnt="4" custScaleY="25465"/>
      <dgm:spPr/>
      <dgm:t>
        <a:bodyPr/>
        <a:lstStyle/>
        <a:p>
          <a:endParaRPr lang="en-US"/>
        </a:p>
      </dgm:t>
    </dgm:pt>
    <dgm:pt modelId="{8BA17EAC-BD77-41FB-8D8E-2C90ADC79E6B}" type="pres">
      <dgm:prSet presAssocID="{91D09EF4-9A78-48DC-A11E-31013B4E17F8}" presName="vert2" presStyleCnt="0"/>
      <dgm:spPr/>
    </dgm:pt>
    <dgm:pt modelId="{85B03C55-0795-4DA5-8EE5-029C429006F2}" type="pres">
      <dgm:prSet presAssocID="{91D09EF4-9A78-48DC-A11E-31013B4E17F8}" presName="thinLine2b" presStyleLbl="callout" presStyleIdx="0" presStyleCnt="3"/>
      <dgm:spPr/>
    </dgm:pt>
    <dgm:pt modelId="{1C282A7E-0761-47D4-BC72-9F8058296112}" type="pres">
      <dgm:prSet presAssocID="{91D09EF4-9A78-48DC-A11E-31013B4E17F8}" presName="vertSpace2b" presStyleCnt="0"/>
      <dgm:spPr/>
    </dgm:pt>
    <dgm:pt modelId="{E698E4A8-48EF-4DE3-9774-5F1D650FAAA1}" type="pres">
      <dgm:prSet presAssocID="{DD93302D-21CC-41B9-BE61-3CEC7DCF704F}" presName="horz2" presStyleCnt="0"/>
      <dgm:spPr/>
    </dgm:pt>
    <dgm:pt modelId="{D8A4318F-22A9-416F-9026-24F29930D0E3}" type="pres">
      <dgm:prSet presAssocID="{DD93302D-21CC-41B9-BE61-3CEC7DCF704F}" presName="horzSpace2" presStyleCnt="0"/>
      <dgm:spPr/>
    </dgm:pt>
    <dgm:pt modelId="{BDC96C80-E31C-4D42-ACF4-D525F290F465}" type="pres">
      <dgm:prSet presAssocID="{DD93302D-21CC-41B9-BE61-3CEC7DCF704F}" presName="tx2" presStyleLbl="revTx" presStyleIdx="2" presStyleCnt="4" custScaleY="28550"/>
      <dgm:spPr/>
      <dgm:t>
        <a:bodyPr/>
        <a:lstStyle/>
        <a:p>
          <a:endParaRPr lang="en-US"/>
        </a:p>
      </dgm:t>
    </dgm:pt>
    <dgm:pt modelId="{C06CDECE-DF56-407B-8A3C-38560498BD6C}" type="pres">
      <dgm:prSet presAssocID="{DD93302D-21CC-41B9-BE61-3CEC7DCF704F}" presName="vert2" presStyleCnt="0"/>
      <dgm:spPr/>
    </dgm:pt>
    <dgm:pt modelId="{DB897D83-3534-4265-8F80-A8F82A6A1D83}" type="pres">
      <dgm:prSet presAssocID="{DD93302D-21CC-41B9-BE61-3CEC7DCF704F}" presName="thinLine2b" presStyleLbl="callout" presStyleIdx="1" presStyleCnt="3"/>
      <dgm:spPr/>
    </dgm:pt>
    <dgm:pt modelId="{5A00BE33-7D82-4BF2-AE7E-648CA7EE20BA}" type="pres">
      <dgm:prSet presAssocID="{DD93302D-21CC-41B9-BE61-3CEC7DCF704F}" presName="vertSpace2b" presStyleCnt="0"/>
      <dgm:spPr/>
    </dgm:pt>
    <dgm:pt modelId="{D055EDFB-DDDA-4215-B2CC-CA37A5334970}" type="pres">
      <dgm:prSet presAssocID="{7ED2FF25-E408-45C6-9AA4-3F811554E248}" presName="horz2" presStyleCnt="0"/>
      <dgm:spPr/>
    </dgm:pt>
    <dgm:pt modelId="{8F8F9E61-4FE7-4468-9FA5-73C21DAE2909}" type="pres">
      <dgm:prSet presAssocID="{7ED2FF25-E408-45C6-9AA4-3F811554E248}" presName="horzSpace2" presStyleCnt="0"/>
      <dgm:spPr/>
    </dgm:pt>
    <dgm:pt modelId="{714F7D28-DDDC-4F41-B277-73E6EB41DF7B}" type="pres">
      <dgm:prSet presAssocID="{7ED2FF25-E408-45C6-9AA4-3F811554E248}" presName="tx2" presStyleLbl="revTx" presStyleIdx="3" presStyleCnt="4" custScaleY="26742"/>
      <dgm:spPr/>
      <dgm:t>
        <a:bodyPr/>
        <a:lstStyle/>
        <a:p>
          <a:endParaRPr lang="en-US"/>
        </a:p>
      </dgm:t>
    </dgm:pt>
    <dgm:pt modelId="{4F11C37E-204A-4FD3-9FA1-E0CC8802AE9D}" type="pres">
      <dgm:prSet presAssocID="{7ED2FF25-E408-45C6-9AA4-3F811554E248}" presName="vert2" presStyleCnt="0"/>
      <dgm:spPr/>
    </dgm:pt>
    <dgm:pt modelId="{B2AA9C0C-BA4C-44C7-8351-F5980CE2B192}" type="pres">
      <dgm:prSet presAssocID="{7ED2FF25-E408-45C6-9AA4-3F811554E248}" presName="thinLine2b" presStyleLbl="callout" presStyleIdx="2" presStyleCnt="3"/>
      <dgm:spPr/>
    </dgm:pt>
    <dgm:pt modelId="{95805BC8-D15E-47B2-8C93-A5C0E5E2BFB3}" type="pres">
      <dgm:prSet presAssocID="{7ED2FF25-E408-45C6-9AA4-3F811554E248}" presName="vertSpace2b" presStyleCnt="0"/>
      <dgm:spPr/>
    </dgm:pt>
  </dgm:ptLst>
  <dgm:cxnLst>
    <dgm:cxn modelId="{25AD2212-BAA3-44B9-B2D6-D9D524C4908E}" srcId="{21E50F9B-2A36-4071-AB17-F8882C2F15ED}" destId="{7ED2FF25-E408-45C6-9AA4-3F811554E248}" srcOrd="2" destOrd="0" parTransId="{FF829AFF-21FE-4773-8C5F-4052ED0BA4EF}" sibTransId="{9E646F84-4D75-4911-8B7E-CCA770580FC0}"/>
    <dgm:cxn modelId="{6A2D70FD-930D-4EBC-A650-44A6E5F63142}" type="presOf" srcId="{14496F13-3EE4-435D-A0AA-181C393CE40C}" destId="{98B954EA-A7DD-484A-8368-6B7F37449663}" srcOrd="0" destOrd="0" presId="urn:microsoft.com/office/officeart/2008/layout/LinedList"/>
    <dgm:cxn modelId="{FDDC72D9-834F-4703-866D-87AB50AEE7EE}" type="presOf" srcId="{DD93302D-21CC-41B9-BE61-3CEC7DCF704F}" destId="{BDC96C80-E31C-4D42-ACF4-D525F290F465}" srcOrd="0" destOrd="0" presId="urn:microsoft.com/office/officeart/2008/layout/LinedList"/>
    <dgm:cxn modelId="{B17A0467-5929-435C-BD13-8FC1487447C5}" srcId="{21E50F9B-2A36-4071-AB17-F8882C2F15ED}" destId="{DD93302D-21CC-41B9-BE61-3CEC7DCF704F}" srcOrd="1" destOrd="0" parTransId="{A9974182-F88F-426B-B3F9-09F51C21A277}" sibTransId="{84675556-AEE7-408E-9235-F413FA56B5A1}"/>
    <dgm:cxn modelId="{ECA1E4B5-098C-423B-ABFA-AAF06A40C717}" srcId="{14496F13-3EE4-435D-A0AA-181C393CE40C}" destId="{21E50F9B-2A36-4071-AB17-F8882C2F15ED}" srcOrd="0" destOrd="0" parTransId="{7009901E-CD3B-426C-868E-11E29883FB30}" sibTransId="{FC77B127-B91C-42CA-AB04-83CF83014739}"/>
    <dgm:cxn modelId="{C424007E-866F-40A2-BCD6-08BB4A8A9032}" type="presOf" srcId="{7ED2FF25-E408-45C6-9AA4-3F811554E248}" destId="{714F7D28-DDDC-4F41-B277-73E6EB41DF7B}" srcOrd="0" destOrd="0" presId="urn:microsoft.com/office/officeart/2008/layout/LinedList"/>
    <dgm:cxn modelId="{FB886CD6-8C48-4213-B728-4626448E1251}" type="presOf" srcId="{91D09EF4-9A78-48DC-A11E-31013B4E17F8}" destId="{93E600E6-5654-4C3D-AA5A-E3817970D821}" srcOrd="0" destOrd="0" presId="urn:microsoft.com/office/officeart/2008/layout/LinedList"/>
    <dgm:cxn modelId="{27819D40-C5D0-48B5-8EE9-69FA78229D54}" type="presOf" srcId="{21E50F9B-2A36-4071-AB17-F8882C2F15ED}" destId="{53AB1A2A-FCD2-4014-90DE-B8092D8007A8}" srcOrd="0" destOrd="0" presId="urn:microsoft.com/office/officeart/2008/layout/LinedList"/>
    <dgm:cxn modelId="{9395A45A-E68F-4F06-BEF0-2EF2F05ADAED}" srcId="{21E50F9B-2A36-4071-AB17-F8882C2F15ED}" destId="{91D09EF4-9A78-48DC-A11E-31013B4E17F8}" srcOrd="0" destOrd="0" parTransId="{C5CB0107-DB4E-4B7D-B83C-E588BFACC0DD}" sibTransId="{7C6F8E19-A9BC-4845-B096-14FC1737DDC7}"/>
    <dgm:cxn modelId="{A43CBC75-3F57-4944-A7D6-C403B5269475}" type="presParOf" srcId="{98B954EA-A7DD-484A-8368-6B7F37449663}" destId="{CD2322CB-7260-44FB-A4B9-4B7F583B8270}" srcOrd="0" destOrd="0" presId="urn:microsoft.com/office/officeart/2008/layout/LinedList"/>
    <dgm:cxn modelId="{1CC6A4EB-0B08-41AE-8864-95C3054DAD64}" type="presParOf" srcId="{98B954EA-A7DD-484A-8368-6B7F37449663}" destId="{5154704F-352C-450A-8AD3-8ADF1D5B4405}" srcOrd="1" destOrd="0" presId="urn:microsoft.com/office/officeart/2008/layout/LinedList"/>
    <dgm:cxn modelId="{DFB9C5A3-09E1-40DE-B25F-F15B6D05DB77}" type="presParOf" srcId="{5154704F-352C-450A-8AD3-8ADF1D5B4405}" destId="{53AB1A2A-FCD2-4014-90DE-B8092D8007A8}" srcOrd="0" destOrd="0" presId="urn:microsoft.com/office/officeart/2008/layout/LinedList"/>
    <dgm:cxn modelId="{3CFFC86E-6141-4A9F-B5AF-0E16CF12B427}" type="presParOf" srcId="{5154704F-352C-450A-8AD3-8ADF1D5B4405}" destId="{CB1591AB-1968-43EA-B104-8196CBE65C51}" srcOrd="1" destOrd="0" presId="urn:microsoft.com/office/officeart/2008/layout/LinedList"/>
    <dgm:cxn modelId="{13DD322A-0503-480C-9423-A493590FB839}" type="presParOf" srcId="{CB1591AB-1968-43EA-B104-8196CBE65C51}" destId="{91E22BA6-2E09-4860-8E0A-67175BBDBDC0}" srcOrd="0" destOrd="0" presId="urn:microsoft.com/office/officeart/2008/layout/LinedList"/>
    <dgm:cxn modelId="{721F858E-0C90-46F3-A4A2-D4F248272EDA}" type="presParOf" srcId="{CB1591AB-1968-43EA-B104-8196CBE65C51}" destId="{51E093A2-43DE-42B3-81CD-86858E0F6772}" srcOrd="1" destOrd="0" presId="urn:microsoft.com/office/officeart/2008/layout/LinedList"/>
    <dgm:cxn modelId="{EF26AE16-FDE9-4AD9-B365-747C3846EAA0}" type="presParOf" srcId="{51E093A2-43DE-42B3-81CD-86858E0F6772}" destId="{F884EC7F-80D1-444B-8C98-B5BC3D75F9BE}" srcOrd="0" destOrd="0" presId="urn:microsoft.com/office/officeart/2008/layout/LinedList"/>
    <dgm:cxn modelId="{0E642552-EBDD-4E92-8758-C77E4603DF20}" type="presParOf" srcId="{51E093A2-43DE-42B3-81CD-86858E0F6772}" destId="{93E600E6-5654-4C3D-AA5A-E3817970D821}" srcOrd="1" destOrd="0" presId="urn:microsoft.com/office/officeart/2008/layout/LinedList"/>
    <dgm:cxn modelId="{E9002B4D-8A79-47AC-BE9A-7FBA12C5CBBC}" type="presParOf" srcId="{51E093A2-43DE-42B3-81CD-86858E0F6772}" destId="{8BA17EAC-BD77-41FB-8D8E-2C90ADC79E6B}" srcOrd="2" destOrd="0" presId="urn:microsoft.com/office/officeart/2008/layout/LinedList"/>
    <dgm:cxn modelId="{7E1CF3F3-E821-47E8-9FC3-F4972EA69D02}" type="presParOf" srcId="{CB1591AB-1968-43EA-B104-8196CBE65C51}" destId="{85B03C55-0795-4DA5-8EE5-029C429006F2}" srcOrd="2" destOrd="0" presId="urn:microsoft.com/office/officeart/2008/layout/LinedList"/>
    <dgm:cxn modelId="{976F78EF-A69E-473A-BAA0-90407D33CC29}" type="presParOf" srcId="{CB1591AB-1968-43EA-B104-8196CBE65C51}" destId="{1C282A7E-0761-47D4-BC72-9F8058296112}" srcOrd="3" destOrd="0" presId="urn:microsoft.com/office/officeart/2008/layout/LinedList"/>
    <dgm:cxn modelId="{2A9F96B3-5155-488A-8027-7097CE73C3B6}" type="presParOf" srcId="{CB1591AB-1968-43EA-B104-8196CBE65C51}" destId="{E698E4A8-48EF-4DE3-9774-5F1D650FAAA1}" srcOrd="4" destOrd="0" presId="urn:microsoft.com/office/officeart/2008/layout/LinedList"/>
    <dgm:cxn modelId="{7236956D-1F1C-4663-BBD0-ACF0B352F2F9}" type="presParOf" srcId="{E698E4A8-48EF-4DE3-9774-5F1D650FAAA1}" destId="{D8A4318F-22A9-416F-9026-24F29930D0E3}" srcOrd="0" destOrd="0" presId="urn:microsoft.com/office/officeart/2008/layout/LinedList"/>
    <dgm:cxn modelId="{096C7B56-8472-4443-A537-823FA686FE2C}" type="presParOf" srcId="{E698E4A8-48EF-4DE3-9774-5F1D650FAAA1}" destId="{BDC96C80-E31C-4D42-ACF4-D525F290F465}" srcOrd="1" destOrd="0" presId="urn:microsoft.com/office/officeart/2008/layout/LinedList"/>
    <dgm:cxn modelId="{0CB0B29B-5BDB-4D30-98FF-3343344E1B74}" type="presParOf" srcId="{E698E4A8-48EF-4DE3-9774-5F1D650FAAA1}" destId="{C06CDECE-DF56-407B-8A3C-38560498BD6C}" srcOrd="2" destOrd="0" presId="urn:microsoft.com/office/officeart/2008/layout/LinedList"/>
    <dgm:cxn modelId="{81B9B48D-F610-4E77-B8B4-B53FAB5518EA}" type="presParOf" srcId="{CB1591AB-1968-43EA-B104-8196CBE65C51}" destId="{DB897D83-3534-4265-8F80-A8F82A6A1D83}" srcOrd="5" destOrd="0" presId="urn:microsoft.com/office/officeart/2008/layout/LinedList"/>
    <dgm:cxn modelId="{EC6CDFDA-0C9E-4E61-A01B-A4D1FD99B2C4}" type="presParOf" srcId="{CB1591AB-1968-43EA-B104-8196CBE65C51}" destId="{5A00BE33-7D82-4BF2-AE7E-648CA7EE20BA}" srcOrd="6" destOrd="0" presId="urn:microsoft.com/office/officeart/2008/layout/LinedList"/>
    <dgm:cxn modelId="{3C5475B9-A139-4B9D-BED5-BF1F70855416}" type="presParOf" srcId="{CB1591AB-1968-43EA-B104-8196CBE65C51}" destId="{D055EDFB-DDDA-4215-B2CC-CA37A5334970}" srcOrd="7" destOrd="0" presId="urn:microsoft.com/office/officeart/2008/layout/LinedList"/>
    <dgm:cxn modelId="{AE7ADA9D-9783-4157-A6C7-121D8DEB5AF4}" type="presParOf" srcId="{D055EDFB-DDDA-4215-B2CC-CA37A5334970}" destId="{8F8F9E61-4FE7-4468-9FA5-73C21DAE2909}" srcOrd="0" destOrd="0" presId="urn:microsoft.com/office/officeart/2008/layout/LinedList"/>
    <dgm:cxn modelId="{82C8F4A9-FEC0-4EC7-BD0C-061264A3FD96}" type="presParOf" srcId="{D055EDFB-DDDA-4215-B2CC-CA37A5334970}" destId="{714F7D28-DDDC-4F41-B277-73E6EB41DF7B}" srcOrd="1" destOrd="0" presId="urn:microsoft.com/office/officeart/2008/layout/LinedList"/>
    <dgm:cxn modelId="{CE8BC2E8-CE24-4D9F-8EDE-A6F7DD8887B7}" type="presParOf" srcId="{D055EDFB-DDDA-4215-B2CC-CA37A5334970}" destId="{4F11C37E-204A-4FD3-9FA1-E0CC8802AE9D}" srcOrd="2" destOrd="0" presId="urn:microsoft.com/office/officeart/2008/layout/LinedList"/>
    <dgm:cxn modelId="{FF60F726-D31A-4B08-B010-7A40C311B155}" type="presParOf" srcId="{CB1591AB-1968-43EA-B104-8196CBE65C51}" destId="{B2AA9C0C-BA4C-44C7-8351-F5980CE2B192}" srcOrd="8" destOrd="0" presId="urn:microsoft.com/office/officeart/2008/layout/LinedList"/>
    <dgm:cxn modelId="{726D5D88-D131-4762-9A37-ADA1E7D922DF}" type="presParOf" srcId="{CB1591AB-1968-43EA-B104-8196CBE65C51}" destId="{95805BC8-D15E-47B2-8C93-A5C0E5E2BFB3}"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C831B6-A0BE-4DA7-AFAB-E2BA9CCCDD09}" type="doc">
      <dgm:prSet loTypeId="urn:microsoft.com/office/officeart/2008/layout/HexagonCluster" loCatId="relationship" qsTypeId="urn:microsoft.com/office/officeart/2005/8/quickstyle/3d3" qsCatId="3D" csTypeId="urn:microsoft.com/office/officeart/2005/8/colors/accent0_2" csCatId="mainScheme" phldr="1"/>
      <dgm:spPr/>
      <dgm:t>
        <a:bodyPr/>
        <a:lstStyle/>
        <a:p>
          <a:endParaRPr lang="en-US"/>
        </a:p>
      </dgm:t>
    </dgm:pt>
    <dgm:pt modelId="{4DD478CA-DB44-444B-B6E0-6514DBC680F7}">
      <dgm:prSet phldrT="[Text]"/>
      <dgm:spPr/>
      <dgm:t>
        <a:bodyPr/>
        <a:lstStyle/>
        <a:p>
          <a:r>
            <a:rPr lang="en-US" dirty="0" smtClean="0"/>
            <a:t>Budgets are predictions of future</a:t>
          </a:r>
          <a:endParaRPr lang="en-US" dirty="0"/>
        </a:p>
      </dgm:t>
    </dgm:pt>
    <dgm:pt modelId="{13F05126-36DA-437A-ABF3-D5EFEE269785}" type="parTrans" cxnId="{FC8C15A5-8092-4629-9805-3F734E047948}">
      <dgm:prSet/>
      <dgm:spPr/>
      <dgm:t>
        <a:bodyPr/>
        <a:lstStyle/>
        <a:p>
          <a:endParaRPr lang="en-US"/>
        </a:p>
      </dgm:t>
    </dgm:pt>
    <dgm:pt modelId="{3D8DFBB0-BA2C-4CFA-8FDC-A8DBBF593246}" type="sibTrans" cxnId="{FC8C15A5-8092-4629-9805-3F734E047948}">
      <dgm:prSet/>
      <dgm:spPr/>
      <dgm:t>
        <a:bodyPr/>
        <a:lstStyle/>
        <a:p>
          <a:endParaRPr lang="en-US"/>
        </a:p>
      </dgm:t>
    </dgm:pt>
    <dgm:pt modelId="{7B5F1FC8-EA9E-44DF-A7DB-B6DD70F23E3A}">
      <dgm:prSet phldrT="[Text]"/>
      <dgm:spPr/>
      <dgm:t>
        <a:bodyPr/>
        <a:lstStyle/>
        <a:p>
          <a:r>
            <a:rPr lang="en-US" dirty="0" smtClean="0"/>
            <a:t>Multivariate analysis is an attempt to understand the past</a:t>
          </a:r>
          <a:endParaRPr lang="en-US" dirty="0"/>
        </a:p>
      </dgm:t>
    </dgm:pt>
    <dgm:pt modelId="{322CCD37-04FB-4682-A3C3-F9C7AFC9F563}" type="parTrans" cxnId="{92D8DC80-3A86-452F-886C-A66246529539}">
      <dgm:prSet/>
      <dgm:spPr/>
      <dgm:t>
        <a:bodyPr/>
        <a:lstStyle/>
        <a:p>
          <a:endParaRPr lang="en-US"/>
        </a:p>
      </dgm:t>
    </dgm:pt>
    <dgm:pt modelId="{57ECE597-11CB-4E82-8E85-7C0685C5D053}" type="sibTrans" cxnId="{92D8DC80-3A86-452F-886C-A66246529539}">
      <dgm:prSet/>
      <dgm:spPr/>
      <dgm:t>
        <a:bodyPr/>
        <a:lstStyle/>
        <a:p>
          <a:endParaRPr lang="en-US"/>
        </a:p>
      </dgm:t>
    </dgm:pt>
    <dgm:pt modelId="{59225838-5FC5-4A75-96AB-ED4AA3A0EB2F}">
      <dgm:prSet phldrT="[Text]"/>
      <dgm:spPr/>
      <dgm:t>
        <a:bodyPr/>
        <a:lstStyle/>
        <a:p>
          <a:r>
            <a:rPr lang="en-US" dirty="0" smtClean="0"/>
            <a:t>Business Intelligence systems provide information retrieval from data</a:t>
          </a:r>
          <a:endParaRPr lang="en-US" dirty="0"/>
        </a:p>
      </dgm:t>
    </dgm:pt>
    <dgm:pt modelId="{FAC498A8-6E97-490C-82DA-A09AACD16E5A}" type="parTrans" cxnId="{8C76F91C-1004-4C8C-A654-188AE431475A}">
      <dgm:prSet/>
      <dgm:spPr/>
      <dgm:t>
        <a:bodyPr/>
        <a:lstStyle/>
        <a:p>
          <a:endParaRPr lang="en-US"/>
        </a:p>
      </dgm:t>
    </dgm:pt>
    <dgm:pt modelId="{30A272A7-774A-4A40-904B-3893A692EE25}" type="sibTrans" cxnId="{8C76F91C-1004-4C8C-A654-188AE431475A}">
      <dgm:prSet/>
      <dgm:spPr/>
      <dgm:t>
        <a:bodyPr/>
        <a:lstStyle/>
        <a:p>
          <a:endParaRPr lang="en-US"/>
        </a:p>
      </dgm:t>
    </dgm:pt>
    <dgm:pt modelId="{1828A018-F71A-4713-820C-D6EF0CA704A9}" type="pres">
      <dgm:prSet presAssocID="{26C831B6-A0BE-4DA7-AFAB-E2BA9CCCDD09}" presName="Name0" presStyleCnt="0">
        <dgm:presLayoutVars>
          <dgm:chMax val="21"/>
          <dgm:chPref val="21"/>
        </dgm:presLayoutVars>
      </dgm:prSet>
      <dgm:spPr/>
      <dgm:t>
        <a:bodyPr/>
        <a:lstStyle/>
        <a:p>
          <a:endParaRPr lang="en-US"/>
        </a:p>
      </dgm:t>
    </dgm:pt>
    <dgm:pt modelId="{4615F814-357A-4724-AC07-DDE3295CBF42}" type="pres">
      <dgm:prSet presAssocID="{4DD478CA-DB44-444B-B6E0-6514DBC680F7}" presName="text1" presStyleCnt="0"/>
      <dgm:spPr/>
    </dgm:pt>
    <dgm:pt modelId="{5D961E3F-8069-4F9C-BB31-82E87335EE09}" type="pres">
      <dgm:prSet presAssocID="{4DD478CA-DB44-444B-B6E0-6514DBC680F7}" presName="textRepeatNode" presStyleLbl="alignNode1" presStyleIdx="0" presStyleCnt="3">
        <dgm:presLayoutVars>
          <dgm:chMax val="0"/>
          <dgm:chPref val="0"/>
          <dgm:bulletEnabled val="1"/>
        </dgm:presLayoutVars>
      </dgm:prSet>
      <dgm:spPr/>
      <dgm:t>
        <a:bodyPr/>
        <a:lstStyle/>
        <a:p>
          <a:endParaRPr lang="en-US"/>
        </a:p>
      </dgm:t>
    </dgm:pt>
    <dgm:pt modelId="{BF642957-54CC-4AEF-9511-89F2001C777F}" type="pres">
      <dgm:prSet presAssocID="{4DD478CA-DB44-444B-B6E0-6514DBC680F7}" presName="textaccent1" presStyleCnt="0"/>
      <dgm:spPr/>
    </dgm:pt>
    <dgm:pt modelId="{D47118EF-0B9A-46A2-A151-63DDACED6C7D}" type="pres">
      <dgm:prSet presAssocID="{4DD478CA-DB44-444B-B6E0-6514DBC680F7}" presName="accentRepeatNode" presStyleLbl="solidAlignAcc1" presStyleIdx="0" presStyleCnt="6"/>
      <dgm:spPr/>
    </dgm:pt>
    <dgm:pt modelId="{88BB2F35-0B7D-40B8-A6F5-BCE567817D8E}" type="pres">
      <dgm:prSet presAssocID="{3D8DFBB0-BA2C-4CFA-8FDC-A8DBBF593246}" presName="image1" presStyleCnt="0"/>
      <dgm:spPr/>
    </dgm:pt>
    <dgm:pt modelId="{1C6421AB-470E-4944-9792-8573CF6455A7}" type="pres">
      <dgm:prSet presAssocID="{3D8DFBB0-BA2C-4CFA-8FDC-A8DBBF593246}" presName="imageRepeatNode" presStyleLbl="alignAcc1" presStyleIdx="0" presStyleCnt="3"/>
      <dgm:spPr/>
      <dgm:t>
        <a:bodyPr/>
        <a:lstStyle/>
        <a:p>
          <a:endParaRPr lang="en-US"/>
        </a:p>
      </dgm:t>
    </dgm:pt>
    <dgm:pt modelId="{DC09C48B-6B21-4950-8085-6BFBEB544ED5}" type="pres">
      <dgm:prSet presAssocID="{3D8DFBB0-BA2C-4CFA-8FDC-A8DBBF593246}" presName="imageaccent1" presStyleCnt="0"/>
      <dgm:spPr/>
    </dgm:pt>
    <dgm:pt modelId="{EA9FC847-7C41-4A17-999A-7A6239B07540}" type="pres">
      <dgm:prSet presAssocID="{3D8DFBB0-BA2C-4CFA-8FDC-A8DBBF593246}" presName="accentRepeatNode" presStyleLbl="solidAlignAcc1" presStyleIdx="1" presStyleCnt="6"/>
      <dgm:spPr/>
    </dgm:pt>
    <dgm:pt modelId="{C8353474-CC0A-40B2-A12B-31E11D43E49C}" type="pres">
      <dgm:prSet presAssocID="{7B5F1FC8-EA9E-44DF-A7DB-B6DD70F23E3A}" presName="text2" presStyleCnt="0"/>
      <dgm:spPr/>
    </dgm:pt>
    <dgm:pt modelId="{65A8AB05-4694-4339-B2A0-6ED6EB007411}" type="pres">
      <dgm:prSet presAssocID="{7B5F1FC8-EA9E-44DF-A7DB-B6DD70F23E3A}" presName="textRepeatNode" presStyleLbl="alignNode1" presStyleIdx="1" presStyleCnt="3">
        <dgm:presLayoutVars>
          <dgm:chMax val="0"/>
          <dgm:chPref val="0"/>
          <dgm:bulletEnabled val="1"/>
        </dgm:presLayoutVars>
      </dgm:prSet>
      <dgm:spPr/>
      <dgm:t>
        <a:bodyPr/>
        <a:lstStyle/>
        <a:p>
          <a:endParaRPr lang="en-US"/>
        </a:p>
      </dgm:t>
    </dgm:pt>
    <dgm:pt modelId="{B7B23378-3251-438C-8366-04CE8B45FA75}" type="pres">
      <dgm:prSet presAssocID="{7B5F1FC8-EA9E-44DF-A7DB-B6DD70F23E3A}" presName="textaccent2" presStyleCnt="0"/>
      <dgm:spPr/>
    </dgm:pt>
    <dgm:pt modelId="{E960FBDF-00DC-44D7-999F-2C443504A1D3}" type="pres">
      <dgm:prSet presAssocID="{7B5F1FC8-EA9E-44DF-A7DB-B6DD70F23E3A}" presName="accentRepeatNode" presStyleLbl="solidAlignAcc1" presStyleIdx="2" presStyleCnt="6"/>
      <dgm:spPr/>
    </dgm:pt>
    <dgm:pt modelId="{56B92EC0-B237-4C1B-B942-BEC2C1A8DF93}" type="pres">
      <dgm:prSet presAssocID="{57ECE597-11CB-4E82-8E85-7C0685C5D053}" presName="image2" presStyleCnt="0"/>
      <dgm:spPr/>
    </dgm:pt>
    <dgm:pt modelId="{7448B80A-C442-45B8-8523-F6E5DDDDFF68}" type="pres">
      <dgm:prSet presAssocID="{57ECE597-11CB-4E82-8E85-7C0685C5D053}" presName="imageRepeatNode" presStyleLbl="alignAcc1" presStyleIdx="1" presStyleCnt="3"/>
      <dgm:spPr/>
      <dgm:t>
        <a:bodyPr/>
        <a:lstStyle/>
        <a:p>
          <a:endParaRPr lang="en-US"/>
        </a:p>
      </dgm:t>
    </dgm:pt>
    <dgm:pt modelId="{458BDA1D-22FD-442D-B762-74B5C6E6F8AF}" type="pres">
      <dgm:prSet presAssocID="{57ECE597-11CB-4E82-8E85-7C0685C5D053}" presName="imageaccent2" presStyleCnt="0"/>
      <dgm:spPr/>
    </dgm:pt>
    <dgm:pt modelId="{BFFB5655-BAA9-4485-B566-A35E41424117}" type="pres">
      <dgm:prSet presAssocID="{57ECE597-11CB-4E82-8E85-7C0685C5D053}" presName="accentRepeatNode" presStyleLbl="solidAlignAcc1" presStyleIdx="3" presStyleCnt="6"/>
      <dgm:spPr/>
    </dgm:pt>
    <dgm:pt modelId="{67097B13-0579-48C8-9571-10C624C86231}" type="pres">
      <dgm:prSet presAssocID="{59225838-5FC5-4A75-96AB-ED4AA3A0EB2F}" presName="text3" presStyleCnt="0"/>
      <dgm:spPr/>
    </dgm:pt>
    <dgm:pt modelId="{13C312E6-E5A4-4A39-981D-9044E290AC54}" type="pres">
      <dgm:prSet presAssocID="{59225838-5FC5-4A75-96AB-ED4AA3A0EB2F}" presName="textRepeatNode" presStyleLbl="alignNode1" presStyleIdx="2" presStyleCnt="3">
        <dgm:presLayoutVars>
          <dgm:chMax val="0"/>
          <dgm:chPref val="0"/>
          <dgm:bulletEnabled val="1"/>
        </dgm:presLayoutVars>
      </dgm:prSet>
      <dgm:spPr/>
      <dgm:t>
        <a:bodyPr/>
        <a:lstStyle/>
        <a:p>
          <a:endParaRPr lang="en-US"/>
        </a:p>
      </dgm:t>
    </dgm:pt>
    <dgm:pt modelId="{E281153A-1408-4B55-B11B-9CCCC11EAD1F}" type="pres">
      <dgm:prSet presAssocID="{59225838-5FC5-4A75-96AB-ED4AA3A0EB2F}" presName="textaccent3" presStyleCnt="0"/>
      <dgm:spPr/>
    </dgm:pt>
    <dgm:pt modelId="{19182AD1-CE99-4F56-8629-AFD1E14D0378}" type="pres">
      <dgm:prSet presAssocID="{59225838-5FC5-4A75-96AB-ED4AA3A0EB2F}" presName="accentRepeatNode" presStyleLbl="solidAlignAcc1" presStyleIdx="4" presStyleCnt="6"/>
      <dgm:spPr/>
    </dgm:pt>
    <dgm:pt modelId="{64803D4E-2E31-4189-8135-5E499FC01B00}" type="pres">
      <dgm:prSet presAssocID="{30A272A7-774A-4A40-904B-3893A692EE25}" presName="image3" presStyleCnt="0"/>
      <dgm:spPr/>
    </dgm:pt>
    <dgm:pt modelId="{62840660-F7BE-497C-AEE1-5841CBBF75CD}" type="pres">
      <dgm:prSet presAssocID="{30A272A7-774A-4A40-904B-3893A692EE25}" presName="imageRepeatNode" presStyleLbl="alignAcc1" presStyleIdx="2" presStyleCnt="3"/>
      <dgm:spPr/>
      <dgm:t>
        <a:bodyPr/>
        <a:lstStyle/>
        <a:p>
          <a:endParaRPr lang="en-US"/>
        </a:p>
      </dgm:t>
    </dgm:pt>
    <dgm:pt modelId="{76290225-1983-47D8-B719-90A2C19CEE1B}" type="pres">
      <dgm:prSet presAssocID="{30A272A7-774A-4A40-904B-3893A692EE25}" presName="imageaccent3" presStyleCnt="0"/>
      <dgm:spPr/>
    </dgm:pt>
    <dgm:pt modelId="{5AFE6BD5-9001-40B0-8FC1-41E3EA3FBCBC}" type="pres">
      <dgm:prSet presAssocID="{30A272A7-774A-4A40-904B-3893A692EE25}" presName="accentRepeatNode" presStyleLbl="solidAlignAcc1" presStyleIdx="5" presStyleCnt="6"/>
      <dgm:spPr/>
    </dgm:pt>
  </dgm:ptLst>
  <dgm:cxnLst>
    <dgm:cxn modelId="{2B82009B-E427-4D33-B764-989647A2A29D}" type="presOf" srcId="{26C831B6-A0BE-4DA7-AFAB-E2BA9CCCDD09}" destId="{1828A018-F71A-4713-820C-D6EF0CA704A9}" srcOrd="0" destOrd="0" presId="urn:microsoft.com/office/officeart/2008/layout/HexagonCluster"/>
    <dgm:cxn modelId="{FC8C15A5-8092-4629-9805-3F734E047948}" srcId="{26C831B6-A0BE-4DA7-AFAB-E2BA9CCCDD09}" destId="{4DD478CA-DB44-444B-B6E0-6514DBC680F7}" srcOrd="0" destOrd="0" parTransId="{13F05126-36DA-437A-ABF3-D5EFEE269785}" sibTransId="{3D8DFBB0-BA2C-4CFA-8FDC-A8DBBF593246}"/>
    <dgm:cxn modelId="{B89646CC-035B-48A8-922E-1B83882A3B12}" type="presOf" srcId="{30A272A7-774A-4A40-904B-3893A692EE25}" destId="{62840660-F7BE-497C-AEE1-5841CBBF75CD}" srcOrd="0" destOrd="0" presId="urn:microsoft.com/office/officeart/2008/layout/HexagonCluster"/>
    <dgm:cxn modelId="{C0621430-94CA-4AE7-8ACF-02595855D323}" type="presOf" srcId="{57ECE597-11CB-4E82-8E85-7C0685C5D053}" destId="{7448B80A-C442-45B8-8523-F6E5DDDDFF68}" srcOrd="0" destOrd="0" presId="urn:microsoft.com/office/officeart/2008/layout/HexagonCluster"/>
    <dgm:cxn modelId="{40083444-317B-4ACF-8CE1-AA2C2E3EA7F5}" type="presOf" srcId="{3D8DFBB0-BA2C-4CFA-8FDC-A8DBBF593246}" destId="{1C6421AB-470E-4944-9792-8573CF6455A7}" srcOrd="0" destOrd="0" presId="urn:microsoft.com/office/officeart/2008/layout/HexagonCluster"/>
    <dgm:cxn modelId="{C33A8447-BC62-49E3-9630-9DCAF3A80AB9}" type="presOf" srcId="{4DD478CA-DB44-444B-B6E0-6514DBC680F7}" destId="{5D961E3F-8069-4F9C-BB31-82E87335EE09}" srcOrd="0" destOrd="0" presId="urn:microsoft.com/office/officeart/2008/layout/HexagonCluster"/>
    <dgm:cxn modelId="{05A0D06A-4B85-4ED5-AD7E-C28FB0BE00C0}" type="presOf" srcId="{7B5F1FC8-EA9E-44DF-A7DB-B6DD70F23E3A}" destId="{65A8AB05-4694-4339-B2A0-6ED6EB007411}" srcOrd="0" destOrd="0" presId="urn:microsoft.com/office/officeart/2008/layout/HexagonCluster"/>
    <dgm:cxn modelId="{2E3F8ABD-BEB8-4568-B88A-19CA16E78A5D}" type="presOf" srcId="{59225838-5FC5-4A75-96AB-ED4AA3A0EB2F}" destId="{13C312E6-E5A4-4A39-981D-9044E290AC54}" srcOrd="0" destOrd="0" presId="urn:microsoft.com/office/officeart/2008/layout/HexagonCluster"/>
    <dgm:cxn modelId="{8C76F91C-1004-4C8C-A654-188AE431475A}" srcId="{26C831B6-A0BE-4DA7-AFAB-E2BA9CCCDD09}" destId="{59225838-5FC5-4A75-96AB-ED4AA3A0EB2F}" srcOrd="2" destOrd="0" parTransId="{FAC498A8-6E97-490C-82DA-A09AACD16E5A}" sibTransId="{30A272A7-774A-4A40-904B-3893A692EE25}"/>
    <dgm:cxn modelId="{92D8DC80-3A86-452F-886C-A66246529539}" srcId="{26C831B6-A0BE-4DA7-AFAB-E2BA9CCCDD09}" destId="{7B5F1FC8-EA9E-44DF-A7DB-B6DD70F23E3A}" srcOrd="1" destOrd="0" parTransId="{322CCD37-04FB-4682-A3C3-F9C7AFC9F563}" sibTransId="{57ECE597-11CB-4E82-8E85-7C0685C5D053}"/>
    <dgm:cxn modelId="{16D67ED8-8D86-497F-916F-B9DEE1DCFFF4}" type="presParOf" srcId="{1828A018-F71A-4713-820C-D6EF0CA704A9}" destId="{4615F814-357A-4724-AC07-DDE3295CBF42}" srcOrd="0" destOrd="0" presId="urn:microsoft.com/office/officeart/2008/layout/HexagonCluster"/>
    <dgm:cxn modelId="{2AA9D3BE-FF40-4A10-B66B-B03F56D5F10A}" type="presParOf" srcId="{4615F814-357A-4724-AC07-DDE3295CBF42}" destId="{5D961E3F-8069-4F9C-BB31-82E87335EE09}" srcOrd="0" destOrd="0" presId="urn:microsoft.com/office/officeart/2008/layout/HexagonCluster"/>
    <dgm:cxn modelId="{8A5B9B0C-9EAC-4026-949C-082FAA3353BD}" type="presParOf" srcId="{1828A018-F71A-4713-820C-D6EF0CA704A9}" destId="{BF642957-54CC-4AEF-9511-89F2001C777F}" srcOrd="1" destOrd="0" presId="urn:microsoft.com/office/officeart/2008/layout/HexagonCluster"/>
    <dgm:cxn modelId="{608A4EBF-FE8F-4A4E-AB83-988C443723C1}" type="presParOf" srcId="{BF642957-54CC-4AEF-9511-89F2001C777F}" destId="{D47118EF-0B9A-46A2-A151-63DDACED6C7D}" srcOrd="0" destOrd="0" presId="urn:microsoft.com/office/officeart/2008/layout/HexagonCluster"/>
    <dgm:cxn modelId="{FE719F07-519A-42E2-865A-9A426F921558}" type="presParOf" srcId="{1828A018-F71A-4713-820C-D6EF0CA704A9}" destId="{88BB2F35-0B7D-40B8-A6F5-BCE567817D8E}" srcOrd="2" destOrd="0" presId="urn:microsoft.com/office/officeart/2008/layout/HexagonCluster"/>
    <dgm:cxn modelId="{231EF2C0-04B6-44CC-86D9-F7F7E87CD58B}" type="presParOf" srcId="{88BB2F35-0B7D-40B8-A6F5-BCE567817D8E}" destId="{1C6421AB-470E-4944-9792-8573CF6455A7}" srcOrd="0" destOrd="0" presId="urn:microsoft.com/office/officeart/2008/layout/HexagonCluster"/>
    <dgm:cxn modelId="{A275B476-B527-4411-B59D-D39D8F723A79}" type="presParOf" srcId="{1828A018-F71A-4713-820C-D6EF0CA704A9}" destId="{DC09C48B-6B21-4950-8085-6BFBEB544ED5}" srcOrd="3" destOrd="0" presId="urn:microsoft.com/office/officeart/2008/layout/HexagonCluster"/>
    <dgm:cxn modelId="{7289FE1C-B6FE-4487-A712-F007DCDD4CFF}" type="presParOf" srcId="{DC09C48B-6B21-4950-8085-6BFBEB544ED5}" destId="{EA9FC847-7C41-4A17-999A-7A6239B07540}" srcOrd="0" destOrd="0" presId="urn:microsoft.com/office/officeart/2008/layout/HexagonCluster"/>
    <dgm:cxn modelId="{90871D3B-8EF6-4A9A-9863-1FF00C64FAD7}" type="presParOf" srcId="{1828A018-F71A-4713-820C-D6EF0CA704A9}" destId="{C8353474-CC0A-40B2-A12B-31E11D43E49C}" srcOrd="4" destOrd="0" presId="urn:microsoft.com/office/officeart/2008/layout/HexagonCluster"/>
    <dgm:cxn modelId="{1FEC8829-A295-4F21-8C78-0C21283CE204}" type="presParOf" srcId="{C8353474-CC0A-40B2-A12B-31E11D43E49C}" destId="{65A8AB05-4694-4339-B2A0-6ED6EB007411}" srcOrd="0" destOrd="0" presId="urn:microsoft.com/office/officeart/2008/layout/HexagonCluster"/>
    <dgm:cxn modelId="{80F6E4E7-D4D3-4E02-8296-6424C15E95B8}" type="presParOf" srcId="{1828A018-F71A-4713-820C-D6EF0CA704A9}" destId="{B7B23378-3251-438C-8366-04CE8B45FA75}" srcOrd="5" destOrd="0" presId="urn:microsoft.com/office/officeart/2008/layout/HexagonCluster"/>
    <dgm:cxn modelId="{3CB56DD8-B236-45E5-BE60-AA683780C78F}" type="presParOf" srcId="{B7B23378-3251-438C-8366-04CE8B45FA75}" destId="{E960FBDF-00DC-44D7-999F-2C443504A1D3}" srcOrd="0" destOrd="0" presId="urn:microsoft.com/office/officeart/2008/layout/HexagonCluster"/>
    <dgm:cxn modelId="{4D0F3461-5B17-4BC1-B251-E03D48CB1C28}" type="presParOf" srcId="{1828A018-F71A-4713-820C-D6EF0CA704A9}" destId="{56B92EC0-B237-4C1B-B942-BEC2C1A8DF93}" srcOrd="6" destOrd="0" presId="urn:microsoft.com/office/officeart/2008/layout/HexagonCluster"/>
    <dgm:cxn modelId="{3A90557A-A439-4EE8-B791-B5E0A08E28CD}" type="presParOf" srcId="{56B92EC0-B237-4C1B-B942-BEC2C1A8DF93}" destId="{7448B80A-C442-45B8-8523-F6E5DDDDFF68}" srcOrd="0" destOrd="0" presId="urn:microsoft.com/office/officeart/2008/layout/HexagonCluster"/>
    <dgm:cxn modelId="{D03F39CB-BF8B-47ED-BFB8-C7FDDAF9B3EF}" type="presParOf" srcId="{1828A018-F71A-4713-820C-D6EF0CA704A9}" destId="{458BDA1D-22FD-442D-B762-74B5C6E6F8AF}" srcOrd="7" destOrd="0" presId="urn:microsoft.com/office/officeart/2008/layout/HexagonCluster"/>
    <dgm:cxn modelId="{620F7E7F-AEA7-4664-A4AF-60170AC343C0}" type="presParOf" srcId="{458BDA1D-22FD-442D-B762-74B5C6E6F8AF}" destId="{BFFB5655-BAA9-4485-B566-A35E41424117}" srcOrd="0" destOrd="0" presId="urn:microsoft.com/office/officeart/2008/layout/HexagonCluster"/>
    <dgm:cxn modelId="{E5FD8947-56AC-49D9-B6BB-091E009C0724}" type="presParOf" srcId="{1828A018-F71A-4713-820C-D6EF0CA704A9}" destId="{67097B13-0579-48C8-9571-10C624C86231}" srcOrd="8" destOrd="0" presId="urn:microsoft.com/office/officeart/2008/layout/HexagonCluster"/>
    <dgm:cxn modelId="{D8E86FE1-DE24-4B4F-8A46-3839FB5983AB}" type="presParOf" srcId="{67097B13-0579-48C8-9571-10C624C86231}" destId="{13C312E6-E5A4-4A39-981D-9044E290AC54}" srcOrd="0" destOrd="0" presId="urn:microsoft.com/office/officeart/2008/layout/HexagonCluster"/>
    <dgm:cxn modelId="{C823F0DA-6798-4AD8-8160-BA32B5BA4670}" type="presParOf" srcId="{1828A018-F71A-4713-820C-D6EF0CA704A9}" destId="{E281153A-1408-4B55-B11B-9CCCC11EAD1F}" srcOrd="9" destOrd="0" presId="urn:microsoft.com/office/officeart/2008/layout/HexagonCluster"/>
    <dgm:cxn modelId="{C379D233-E2FB-447D-8CF0-2B859676F5CB}" type="presParOf" srcId="{E281153A-1408-4B55-B11B-9CCCC11EAD1F}" destId="{19182AD1-CE99-4F56-8629-AFD1E14D0378}" srcOrd="0" destOrd="0" presId="urn:microsoft.com/office/officeart/2008/layout/HexagonCluster"/>
    <dgm:cxn modelId="{C42725F8-37AF-4D0F-97E0-3029A4AF7DC6}" type="presParOf" srcId="{1828A018-F71A-4713-820C-D6EF0CA704A9}" destId="{64803D4E-2E31-4189-8135-5E499FC01B00}" srcOrd="10" destOrd="0" presId="urn:microsoft.com/office/officeart/2008/layout/HexagonCluster"/>
    <dgm:cxn modelId="{912D4516-0691-4A6E-B4C7-1CB1175345DE}" type="presParOf" srcId="{64803D4E-2E31-4189-8135-5E499FC01B00}" destId="{62840660-F7BE-497C-AEE1-5841CBBF75CD}" srcOrd="0" destOrd="0" presId="urn:microsoft.com/office/officeart/2008/layout/HexagonCluster"/>
    <dgm:cxn modelId="{4890F2AF-5C92-4D0C-8737-28101FF0D369}" type="presParOf" srcId="{1828A018-F71A-4713-820C-D6EF0CA704A9}" destId="{76290225-1983-47D8-B719-90A2C19CEE1B}" srcOrd="11" destOrd="0" presId="urn:microsoft.com/office/officeart/2008/layout/HexagonCluster"/>
    <dgm:cxn modelId="{C2C786AF-DFC1-4399-B5F8-4070604F20D0}" type="presParOf" srcId="{76290225-1983-47D8-B719-90A2C19CEE1B}" destId="{5AFE6BD5-9001-40B0-8FC1-41E3EA3FBCBC}"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322CB-7260-44FB-A4B9-4B7F583B8270}">
      <dsp:nvSpPr>
        <dsp:cNvPr id="0" name=""/>
        <dsp:cNvSpPr/>
      </dsp:nvSpPr>
      <dsp:spPr>
        <a:xfrm>
          <a:off x="0" y="0"/>
          <a:ext cx="84581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B1A2A-FCD2-4014-90DE-B8092D8007A8}">
      <dsp:nvSpPr>
        <dsp:cNvPr id="0" name=""/>
        <dsp:cNvSpPr/>
      </dsp:nvSpPr>
      <dsp:spPr>
        <a:xfrm>
          <a:off x="0" y="0"/>
          <a:ext cx="2818298" cy="3124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My biggest advantage is in bringing three distinct skillsets necessary for this position:</a:t>
          </a:r>
          <a:br>
            <a:rPr lang="en-US" sz="2800" kern="1200" dirty="0" smtClean="0"/>
          </a:br>
          <a:endParaRPr lang="en-US" sz="2800" kern="1200" dirty="0"/>
        </a:p>
      </dsp:txBody>
      <dsp:txXfrm>
        <a:off x="0" y="0"/>
        <a:ext cx="2818298" cy="3124199"/>
      </dsp:txXfrm>
    </dsp:sp>
    <dsp:sp modelId="{93E600E6-5654-4C3D-AA5A-E3817970D821}">
      <dsp:nvSpPr>
        <dsp:cNvPr id="0" name=""/>
        <dsp:cNvSpPr/>
      </dsp:nvSpPr>
      <dsp:spPr>
        <a:xfrm>
          <a:off x="2923984" y="154989"/>
          <a:ext cx="5530911" cy="789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Budgeting – while with AMX I served as liaison between departments and FP&amp;A</a:t>
          </a:r>
          <a:endParaRPr lang="en-US" sz="2000" kern="1200" dirty="0"/>
        </a:p>
      </dsp:txBody>
      <dsp:txXfrm>
        <a:off x="2923984" y="154989"/>
        <a:ext cx="5530911" cy="789362"/>
      </dsp:txXfrm>
    </dsp:sp>
    <dsp:sp modelId="{85B03C55-0795-4DA5-8EE5-029C429006F2}">
      <dsp:nvSpPr>
        <dsp:cNvPr id="0" name=""/>
        <dsp:cNvSpPr/>
      </dsp:nvSpPr>
      <dsp:spPr>
        <a:xfrm>
          <a:off x="2818298" y="944351"/>
          <a:ext cx="5636597"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C96C80-E31C-4D42-ACF4-D525F290F465}">
      <dsp:nvSpPr>
        <dsp:cNvPr id="0" name=""/>
        <dsp:cNvSpPr/>
      </dsp:nvSpPr>
      <dsp:spPr>
        <a:xfrm>
          <a:off x="2923984" y="1099341"/>
          <a:ext cx="5530911" cy="884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While with Cost Modeling Department with Verizon actively worked with multivariate cost analytics</a:t>
          </a:r>
          <a:endParaRPr lang="en-US" sz="2000" kern="1200" dirty="0"/>
        </a:p>
      </dsp:txBody>
      <dsp:txXfrm>
        <a:off x="2923984" y="1099341"/>
        <a:ext cx="5530911" cy="884990"/>
      </dsp:txXfrm>
    </dsp:sp>
    <dsp:sp modelId="{DB897D83-3534-4265-8F80-A8F82A6A1D83}">
      <dsp:nvSpPr>
        <dsp:cNvPr id="0" name=""/>
        <dsp:cNvSpPr/>
      </dsp:nvSpPr>
      <dsp:spPr>
        <a:xfrm>
          <a:off x="2818298" y="1984331"/>
          <a:ext cx="5636597"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4F7D28-DDDC-4F41-B277-73E6EB41DF7B}">
      <dsp:nvSpPr>
        <dsp:cNvPr id="0" name=""/>
        <dsp:cNvSpPr/>
      </dsp:nvSpPr>
      <dsp:spPr>
        <a:xfrm>
          <a:off x="2923984" y="2139321"/>
          <a:ext cx="5530911" cy="828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In all three positions actively worked with Business Intelligence Systems </a:t>
          </a:r>
          <a:endParaRPr lang="en-US" sz="2000" kern="1200" dirty="0"/>
        </a:p>
      </dsp:txBody>
      <dsp:txXfrm>
        <a:off x="2923984" y="2139321"/>
        <a:ext cx="5530911" cy="828946"/>
      </dsp:txXfrm>
    </dsp:sp>
    <dsp:sp modelId="{B2AA9C0C-BA4C-44C7-8351-F5980CE2B192}">
      <dsp:nvSpPr>
        <dsp:cNvPr id="0" name=""/>
        <dsp:cNvSpPr/>
      </dsp:nvSpPr>
      <dsp:spPr>
        <a:xfrm>
          <a:off x="2818298" y="2968268"/>
          <a:ext cx="5636597"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61E3F-8069-4F9C-BB31-82E87335EE09}">
      <dsp:nvSpPr>
        <dsp:cNvPr id="0" name=""/>
        <dsp:cNvSpPr/>
      </dsp:nvSpPr>
      <dsp:spPr>
        <a:xfrm>
          <a:off x="1153104" y="2316442"/>
          <a:ext cx="1348968" cy="1163046"/>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US" sz="900" kern="1200" dirty="0" smtClean="0"/>
            <a:t>Budgets are predictions of future</a:t>
          </a:r>
          <a:endParaRPr lang="en-US" sz="900" kern="1200" dirty="0"/>
        </a:p>
      </dsp:txBody>
      <dsp:txXfrm>
        <a:off x="1362439" y="2496925"/>
        <a:ext cx="930299" cy="802080"/>
      </dsp:txXfrm>
    </dsp:sp>
    <dsp:sp modelId="{D47118EF-0B9A-46A2-A151-63DDACED6C7D}">
      <dsp:nvSpPr>
        <dsp:cNvPr id="0" name=""/>
        <dsp:cNvSpPr/>
      </dsp:nvSpPr>
      <dsp:spPr>
        <a:xfrm>
          <a:off x="1188148" y="2829903"/>
          <a:ext cx="157939" cy="13612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1C6421AB-470E-4944-9792-8573CF6455A7}">
      <dsp:nvSpPr>
        <dsp:cNvPr id="0" name=""/>
        <dsp:cNvSpPr/>
      </dsp:nvSpPr>
      <dsp:spPr>
        <a:xfrm>
          <a:off x="0" y="1691746"/>
          <a:ext cx="1348968" cy="1163046"/>
        </a:xfrm>
        <a:prstGeom prst="hexagon">
          <a:avLst>
            <a:gd name="adj" fmla="val 25000"/>
            <a:gd name="vf" fmla="val 11547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EA9FC847-7C41-4A17-999A-7A6239B07540}">
      <dsp:nvSpPr>
        <dsp:cNvPr id="0" name=""/>
        <dsp:cNvSpPr/>
      </dsp:nvSpPr>
      <dsp:spPr>
        <a:xfrm>
          <a:off x="918354" y="2701154"/>
          <a:ext cx="157939" cy="13612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5A8AB05-4694-4339-B2A0-6ED6EB007411}">
      <dsp:nvSpPr>
        <dsp:cNvPr id="0" name=""/>
        <dsp:cNvSpPr/>
      </dsp:nvSpPr>
      <dsp:spPr>
        <a:xfrm>
          <a:off x="2302367" y="1677919"/>
          <a:ext cx="1348968" cy="1163046"/>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US" sz="900" kern="1200" dirty="0" smtClean="0"/>
            <a:t>Multivariate analysis is an attempt to understand the past</a:t>
          </a:r>
          <a:endParaRPr lang="en-US" sz="900" kern="1200" dirty="0"/>
        </a:p>
      </dsp:txBody>
      <dsp:txXfrm>
        <a:off x="2511702" y="1858402"/>
        <a:ext cx="930299" cy="802080"/>
      </dsp:txXfrm>
    </dsp:sp>
    <dsp:sp modelId="{E960FBDF-00DC-44D7-999F-2C443504A1D3}">
      <dsp:nvSpPr>
        <dsp:cNvPr id="0" name=""/>
        <dsp:cNvSpPr/>
      </dsp:nvSpPr>
      <dsp:spPr>
        <a:xfrm>
          <a:off x="3224563" y="2686097"/>
          <a:ext cx="157939" cy="13612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448B80A-C442-45B8-8523-F6E5DDDDFF68}">
      <dsp:nvSpPr>
        <dsp:cNvPr id="0" name=""/>
        <dsp:cNvSpPr/>
      </dsp:nvSpPr>
      <dsp:spPr>
        <a:xfrm>
          <a:off x="3451631" y="2316442"/>
          <a:ext cx="1348968" cy="1163046"/>
        </a:xfrm>
        <a:prstGeom prst="hexagon">
          <a:avLst>
            <a:gd name="adj" fmla="val 25000"/>
            <a:gd name="vf" fmla="val 11547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BFFB5655-BAA9-4485-B566-A35E41424117}">
      <dsp:nvSpPr>
        <dsp:cNvPr id="0" name=""/>
        <dsp:cNvSpPr/>
      </dsp:nvSpPr>
      <dsp:spPr>
        <a:xfrm>
          <a:off x="3486675" y="2829903"/>
          <a:ext cx="157939" cy="13612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13C312E6-E5A4-4A39-981D-9044E290AC54}">
      <dsp:nvSpPr>
        <dsp:cNvPr id="0" name=""/>
        <dsp:cNvSpPr/>
      </dsp:nvSpPr>
      <dsp:spPr>
        <a:xfrm>
          <a:off x="1153104" y="1042161"/>
          <a:ext cx="1348968" cy="1163046"/>
        </a:xfrm>
        <a:prstGeom prst="hexagon">
          <a:avLst>
            <a:gd name="adj" fmla="val 25000"/>
            <a:gd name="vf" fmla="val 11547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US" sz="900" kern="1200" dirty="0" smtClean="0"/>
            <a:t>Business Intelligence systems provide information retrieval from data</a:t>
          </a:r>
          <a:endParaRPr lang="en-US" sz="900" kern="1200" dirty="0"/>
        </a:p>
      </dsp:txBody>
      <dsp:txXfrm>
        <a:off x="1362439" y="1222644"/>
        <a:ext cx="930299" cy="802080"/>
      </dsp:txXfrm>
    </dsp:sp>
    <dsp:sp modelId="{19182AD1-CE99-4F56-8629-AFD1E14D0378}">
      <dsp:nvSpPr>
        <dsp:cNvPr id="0" name=""/>
        <dsp:cNvSpPr/>
      </dsp:nvSpPr>
      <dsp:spPr>
        <a:xfrm>
          <a:off x="2067618" y="1067358"/>
          <a:ext cx="157939" cy="13612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2840660-F7BE-497C-AEE1-5841CBBF75CD}">
      <dsp:nvSpPr>
        <dsp:cNvPr id="0" name=""/>
        <dsp:cNvSpPr/>
      </dsp:nvSpPr>
      <dsp:spPr>
        <a:xfrm>
          <a:off x="2302367" y="406711"/>
          <a:ext cx="1348968" cy="1163046"/>
        </a:xfrm>
        <a:prstGeom prst="hexagon">
          <a:avLst>
            <a:gd name="adj" fmla="val 25000"/>
            <a:gd name="vf" fmla="val 11547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AFE6BD5-9001-40B0-8FC1-41E3EA3FBCBC}">
      <dsp:nvSpPr>
        <dsp:cNvPr id="0" name=""/>
        <dsp:cNvSpPr/>
      </dsp:nvSpPr>
      <dsp:spPr>
        <a:xfrm>
          <a:off x="2342212" y="917406"/>
          <a:ext cx="157939" cy="13612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DAF24C7D-AFF1-404E-8260-338674C9893B}" type="datetimeFigureOut">
              <a:rPr lang="en-US" smtClean="0"/>
              <a:t>2/4/2014</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193FC384-E1F6-4FBF-BB65-AB19BA20038E}"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DAF24C7D-AFF1-404E-8260-338674C9893B}" type="datetimeFigureOut">
              <a:rPr lang="en-US" smtClean="0"/>
              <a:t>2/4/2014</a:t>
            </a:fld>
            <a:endParaRPr lang="en-US"/>
          </a:p>
        </p:txBody>
      </p:sp>
      <p:sp>
        <p:nvSpPr>
          <p:cNvPr id="14" name="Slide Number Placeholder 13"/>
          <p:cNvSpPr>
            <a:spLocks noGrp="1"/>
          </p:cNvSpPr>
          <p:nvPr>
            <p:ph type="sldNum" sz="quarter" idx="11"/>
          </p:nvPr>
        </p:nvSpPr>
        <p:spPr/>
        <p:txBody>
          <a:bodyPr/>
          <a:lstStyle/>
          <a:p>
            <a:fld id="{193FC384-E1F6-4FBF-BB65-AB19BA20038E}"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DAF24C7D-AFF1-404E-8260-338674C9893B}" type="datetimeFigureOut">
              <a:rPr lang="en-US" smtClean="0"/>
              <a:t>2/4/2014</a:t>
            </a:fld>
            <a:endParaRPr lang="en-US"/>
          </a:p>
        </p:txBody>
      </p:sp>
      <p:sp>
        <p:nvSpPr>
          <p:cNvPr id="14" name="Slide Number Placeholder 13"/>
          <p:cNvSpPr>
            <a:spLocks noGrp="1"/>
          </p:cNvSpPr>
          <p:nvPr>
            <p:ph type="sldNum" sz="quarter" idx="11"/>
          </p:nvPr>
        </p:nvSpPr>
        <p:spPr/>
        <p:txBody>
          <a:bodyPr/>
          <a:lstStyle/>
          <a:p>
            <a:fld id="{193FC384-E1F6-4FBF-BB65-AB19BA20038E}"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DAF24C7D-AFF1-404E-8260-338674C9893B}" type="datetimeFigureOut">
              <a:rPr lang="en-US" smtClean="0"/>
              <a:t>2/4/2014</a:t>
            </a:fld>
            <a:endParaRPr lang="en-US"/>
          </a:p>
        </p:txBody>
      </p:sp>
      <p:sp>
        <p:nvSpPr>
          <p:cNvPr id="11" name="Slide Number Placeholder 10"/>
          <p:cNvSpPr>
            <a:spLocks noGrp="1"/>
          </p:cNvSpPr>
          <p:nvPr>
            <p:ph type="sldNum" sz="quarter" idx="11"/>
          </p:nvPr>
        </p:nvSpPr>
        <p:spPr/>
        <p:txBody>
          <a:bodyPr/>
          <a:lstStyle/>
          <a:p>
            <a:fld id="{193FC384-E1F6-4FBF-BB65-AB19BA20038E}"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DAF24C7D-AFF1-404E-8260-338674C9893B}" type="datetimeFigureOut">
              <a:rPr lang="en-US" smtClean="0"/>
              <a:t>2/4/2014</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193FC384-E1F6-4FBF-BB65-AB19BA20038E}"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DAF24C7D-AFF1-404E-8260-338674C9893B}" type="datetimeFigureOut">
              <a:rPr lang="en-US" smtClean="0"/>
              <a:t>2/4/2014</a:t>
            </a:fld>
            <a:endParaRPr lang="en-US"/>
          </a:p>
        </p:txBody>
      </p:sp>
      <p:sp>
        <p:nvSpPr>
          <p:cNvPr id="13" name="Slide Number Placeholder 12"/>
          <p:cNvSpPr>
            <a:spLocks noGrp="1"/>
          </p:cNvSpPr>
          <p:nvPr>
            <p:ph type="sldNum" sz="quarter" idx="11"/>
          </p:nvPr>
        </p:nvSpPr>
        <p:spPr/>
        <p:txBody>
          <a:bodyPr/>
          <a:lstStyle/>
          <a:p>
            <a:fld id="{193FC384-E1F6-4FBF-BB65-AB19BA20038E}"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DAF24C7D-AFF1-404E-8260-338674C9893B}" type="datetimeFigureOut">
              <a:rPr lang="en-US" smtClean="0"/>
              <a:t>2/4/2014</a:t>
            </a:fld>
            <a:endParaRPr lang="en-US"/>
          </a:p>
        </p:txBody>
      </p:sp>
      <p:sp>
        <p:nvSpPr>
          <p:cNvPr id="14" name="Slide Number Placeholder 13"/>
          <p:cNvSpPr>
            <a:spLocks noGrp="1"/>
          </p:cNvSpPr>
          <p:nvPr>
            <p:ph type="sldNum" sz="quarter" idx="11"/>
          </p:nvPr>
        </p:nvSpPr>
        <p:spPr/>
        <p:txBody>
          <a:bodyPr/>
          <a:lstStyle/>
          <a:p>
            <a:fld id="{193FC384-E1F6-4FBF-BB65-AB19BA20038E}"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DAF24C7D-AFF1-404E-8260-338674C9893B}" type="datetimeFigureOut">
              <a:rPr lang="en-US" smtClean="0"/>
              <a:t>2/4/2014</a:t>
            </a:fld>
            <a:endParaRPr lang="en-US"/>
          </a:p>
        </p:txBody>
      </p:sp>
      <p:sp>
        <p:nvSpPr>
          <p:cNvPr id="10" name="Slide Number Placeholder 9"/>
          <p:cNvSpPr>
            <a:spLocks noGrp="1"/>
          </p:cNvSpPr>
          <p:nvPr>
            <p:ph type="sldNum" sz="quarter" idx="11"/>
          </p:nvPr>
        </p:nvSpPr>
        <p:spPr/>
        <p:txBody>
          <a:bodyPr/>
          <a:lstStyle/>
          <a:p>
            <a:fld id="{193FC384-E1F6-4FBF-BB65-AB19BA20038E}"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AF24C7D-AFF1-404E-8260-338674C9893B}" type="datetimeFigureOut">
              <a:rPr lang="en-US" smtClean="0"/>
              <a:t>2/4/2014</a:t>
            </a:fld>
            <a:endParaRPr lang="en-US"/>
          </a:p>
        </p:txBody>
      </p:sp>
      <p:sp>
        <p:nvSpPr>
          <p:cNvPr id="9" name="Slide Number Placeholder 8"/>
          <p:cNvSpPr>
            <a:spLocks noGrp="1"/>
          </p:cNvSpPr>
          <p:nvPr>
            <p:ph type="sldNum" sz="quarter" idx="11"/>
          </p:nvPr>
        </p:nvSpPr>
        <p:spPr/>
        <p:txBody>
          <a:bodyPr/>
          <a:lstStyle/>
          <a:p>
            <a:fld id="{193FC384-E1F6-4FBF-BB65-AB19BA20038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DAF24C7D-AFF1-404E-8260-338674C9893B}" type="datetimeFigureOut">
              <a:rPr lang="en-US" smtClean="0"/>
              <a:t>2/4/2014</a:t>
            </a:fld>
            <a:endParaRPr lang="en-US"/>
          </a:p>
        </p:txBody>
      </p:sp>
      <p:sp>
        <p:nvSpPr>
          <p:cNvPr id="16" name="Slide Number Placeholder 15"/>
          <p:cNvSpPr>
            <a:spLocks noGrp="1"/>
          </p:cNvSpPr>
          <p:nvPr>
            <p:ph type="sldNum" sz="quarter" idx="11"/>
          </p:nvPr>
        </p:nvSpPr>
        <p:spPr/>
        <p:txBody>
          <a:bodyPr/>
          <a:lstStyle/>
          <a:p>
            <a:fld id="{193FC384-E1F6-4FBF-BB65-AB19BA20038E}"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DAF24C7D-AFF1-404E-8260-338674C9893B}" type="datetimeFigureOut">
              <a:rPr lang="en-US" smtClean="0"/>
              <a:t>2/4/2014</a:t>
            </a:fld>
            <a:endParaRPr lang="en-US"/>
          </a:p>
        </p:txBody>
      </p:sp>
      <p:sp>
        <p:nvSpPr>
          <p:cNvPr id="17" name="Slide Number Placeholder 16"/>
          <p:cNvSpPr>
            <a:spLocks noGrp="1"/>
          </p:cNvSpPr>
          <p:nvPr>
            <p:ph type="sldNum" sz="quarter" idx="11"/>
          </p:nvPr>
        </p:nvSpPr>
        <p:spPr/>
        <p:txBody>
          <a:bodyPr/>
          <a:lstStyle/>
          <a:p>
            <a:fld id="{193FC384-E1F6-4FBF-BB65-AB19BA20038E}"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193FC384-E1F6-4FBF-BB65-AB19BA20038E}"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DAF24C7D-AFF1-404E-8260-338674C9893B}" type="datetimeFigureOut">
              <a:rPr lang="en-US" smtClean="0"/>
              <a:t>2/4/2014</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ww.salesquest.com/docs/Southwest%20Airlines%20-%20Sample%20CRUSH%20Report.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Matching skillset to position with capital planning department with Southwest Airlines:</a:t>
            </a:r>
          </a:p>
          <a:p>
            <a:r>
              <a:rPr lang="en-US" dirty="0" smtClean="0"/>
              <a:t>Interview with Karen Thrasher</a:t>
            </a:r>
          </a:p>
          <a:p>
            <a:r>
              <a:rPr lang="en-US" dirty="0" smtClean="0"/>
              <a:t>  </a:t>
            </a:r>
            <a:endParaRPr lang="en-US" dirty="0"/>
          </a:p>
        </p:txBody>
      </p:sp>
      <p:sp>
        <p:nvSpPr>
          <p:cNvPr id="2" name="Title 1"/>
          <p:cNvSpPr>
            <a:spLocks noGrp="1"/>
          </p:cNvSpPr>
          <p:nvPr>
            <p:ph type="title"/>
          </p:nvPr>
        </p:nvSpPr>
        <p:spPr/>
        <p:txBody>
          <a:bodyPr/>
          <a:lstStyle/>
          <a:p>
            <a:r>
              <a:rPr lang="en-US" dirty="0" smtClean="0"/>
              <a:t>Eugene Rura, CPA,MBA</a:t>
            </a:r>
            <a:endParaRPr lang="en-US" dirty="0"/>
          </a:p>
        </p:txBody>
      </p:sp>
    </p:spTree>
    <p:extLst>
      <p:ext uri="{BB962C8B-B14F-4D97-AF65-F5344CB8AC3E}">
        <p14:creationId xmlns:p14="http://schemas.microsoft.com/office/powerpoint/2010/main" val="2163612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0" y="1371600"/>
            <a:ext cx="5867400" cy="2971800"/>
          </a:xfrm>
        </p:spPr>
        <p:txBody>
          <a:bodyPr>
            <a:normAutofit fontScale="90000"/>
          </a:bodyPr>
          <a:lstStyle/>
          <a:p>
            <a:pPr marL="457200" indent="-457200">
              <a:buFont typeface="Arial" panose="020B0604020202020204" pitchFamily="34" charset="0"/>
              <a:buChar char="•"/>
            </a:pPr>
            <a:r>
              <a:rPr lang="en-US" dirty="0" smtClean="0"/>
              <a:t>Greetings, this is Eugene. </a:t>
            </a:r>
            <a:br>
              <a:rPr lang="en-US" dirty="0" smtClean="0"/>
            </a:br>
            <a:r>
              <a:rPr lang="en-US" dirty="0" smtClean="0"/>
              <a:t>This brief slideshow servers multiple </a:t>
            </a:r>
            <a:r>
              <a:rPr lang="en-US" sz="1300" dirty="0" smtClean="0"/>
              <a:t>(as is appropriate for a financial analyst specializing on multidimensional Business Intelligence</a:t>
            </a:r>
            <a:r>
              <a:rPr lang="en-US" sz="1100" dirty="0" smtClean="0"/>
              <a:t>) </a:t>
            </a:r>
            <a:r>
              <a:rPr lang="en-US" dirty="0" smtClean="0"/>
              <a:t>purposes. </a:t>
            </a:r>
            <a:br>
              <a:rPr lang="en-US" dirty="0" smtClean="0"/>
            </a:br>
            <a:r>
              <a:rPr lang="en-US" dirty="0" smtClean="0"/>
              <a:t>First goal is to demonstrate the power of infographics in reinforcement of communication </a:t>
            </a:r>
            <a:r>
              <a:rPr lang="en-US" sz="1300" dirty="0" smtClean="0"/>
              <a:t>(since communication skills are specifically highlighted in the requisites for the position). </a:t>
            </a:r>
            <a:r>
              <a:rPr lang="en-US" dirty="0" smtClean="0"/>
              <a:t/>
            </a:r>
            <a:br>
              <a:rPr lang="en-US" dirty="0" smtClean="0"/>
            </a:br>
            <a:r>
              <a:rPr lang="en-US" dirty="0" smtClean="0"/>
              <a:t>Second is to serve as a general timing guideline </a:t>
            </a:r>
            <a:r>
              <a:rPr lang="en-US" sz="1300" dirty="0" smtClean="0"/>
              <a:t>(since it is so easy get sidetracked discussing systems, concepts and examples). </a:t>
            </a:r>
            <a:endParaRPr lang="en-US" sz="13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1905000" cy="334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518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03430985"/>
              </p:ext>
            </p:extLst>
          </p:nvPr>
        </p:nvGraphicFramePr>
        <p:xfrm>
          <a:off x="3276600" y="3657600"/>
          <a:ext cx="5105400"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p:cNvGraphicFramePr/>
          <p:nvPr>
            <p:extLst>
              <p:ext uri="{D42A27DB-BD31-4B8C-83A1-F6EECF244321}">
                <p14:modId xmlns:p14="http://schemas.microsoft.com/office/powerpoint/2010/main" val="3625779298"/>
              </p:ext>
            </p:extLst>
          </p:nvPr>
        </p:nvGraphicFramePr>
        <p:xfrm>
          <a:off x="381000" y="0"/>
          <a:ext cx="84582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990600" y="5715000"/>
            <a:ext cx="2285999" cy="830997"/>
          </a:xfrm>
          <a:prstGeom prst="rect">
            <a:avLst/>
          </a:prstGeom>
          <a:noFill/>
        </p:spPr>
        <p:txBody>
          <a:bodyPr wrap="square" rtlCol="0">
            <a:spAutoFit/>
          </a:bodyPr>
          <a:lstStyle/>
          <a:p>
            <a:r>
              <a:rPr lang="en-US" sz="1600" dirty="0" smtClean="0"/>
              <a:t>Distribution of work experience in years over various positions held</a:t>
            </a:r>
            <a:endParaRPr lang="en-US" sz="1600" dirty="0"/>
          </a:p>
        </p:txBody>
      </p:sp>
    </p:spTree>
    <p:extLst>
      <p:ext uri="{BB962C8B-B14F-4D97-AF65-F5344CB8AC3E}">
        <p14:creationId xmlns:p14="http://schemas.microsoft.com/office/powerpoint/2010/main" val="3757366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58559097"/>
              </p:ext>
            </p:extLst>
          </p:nvPr>
        </p:nvGraphicFramePr>
        <p:xfrm>
          <a:off x="228600" y="2819400"/>
          <a:ext cx="4800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724399" y="228600"/>
            <a:ext cx="3962401"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effectLst/>
              </a:rPr>
              <a:t>Prepares the budget for and performs detailed variance analysis (with multiple cost drivers)</a:t>
            </a:r>
          </a:p>
          <a:p>
            <a:pPr marL="742950" lvl="1" indent="-285750">
              <a:buFont typeface="Arial" panose="020B0604020202020204" pitchFamily="34" charset="0"/>
              <a:buChar char="•"/>
            </a:pPr>
            <a:r>
              <a:rPr lang="en-US" dirty="0" smtClean="0">
                <a:effectLst/>
              </a:rPr>
              <a:t>Assist in Preparing Budgets/Annual Operating Plan</a:t>
            </a:r>
          </a:p>
          <a:p>
            <a:pPr marL="742950" lvl="1" indent="-285750">
              <a:buFont typeface="Arial" panose="020B0604020202020204" pitchFamily="34" charset="0"/>
              <a:buChar char="•"/>
            </a:pPr>
            <a:r>
              <a:rPr lang="en-US" dirty="0" smtClean="0">
                <a:effectLst/>
              </a:rPr>
              <a:t>Reviewing Actual results against Budget</a:t>
            </a:r>
          </a:p>
          <a:p>
            <a:pPr marL="742950" lvl="1" indent="-285750">
              <a:buFont typeface="Arial" panose="020B0604020202020204" pitchFamily="34" charset="0"/>
              <a:buChar char="•"/>
            </a:pPr>
            <a:r>
              <a:rPr lang="en-US" dirty="0" smtClean="0">
                <a:effectLst/>
              </a:rPr>
              <a:t>Explaining variances in both written and oral form</a:t>
            </a:r>
          </a:p>
          <a:p>
            <a:pPr marL="742950" lvl="1" indent="-285750">
              <a:buFont typeface="Arial" panose="020B0604020202020204" pitchFamily="34" charset="0"/>
              <a:buChar char="•"/>
            </a:pPr>
            <a:r>
              <a:rPr lang="en-US" dirty="0" smtClean="0">
                <a:effectLst/>
              </a:rPr>
              <a:t>Performing operational and financial decision support for Customer Departments and Leaders</a:t>
            </a:r>
          </a:p>
          <a:p>
            <a:pPr marL="285750" indent="-285750">
              <a:buFont typeface="Arial" panose="020B0604020202020204" pitchFamily="34" charset="0"/>
              <a:buChar char="•"/>
            </a:pPr>
            <a:endParaRPr lang="en-US" dirty="0"/>
          </a:p>
        </p:txBody>
      </p:sp>
      <p:sp>
        <p:nvSpPr>
          <p:cNvPr id="7" name="TextBox 6"/>
          <p:cNvSpPr txBox="1"/>
          <p:nvPr/>
        </p:nvSpPr>
        <p:spPr>
          <a:xfrm>
            <a:off x="2057400" y="2590800"/>
            <a:ext cx="1218603" cy="338554"/>
          </a:xfrm>
          <a:prstGeom prst="rect">
            <a:avLst/>
          </a:prstGeom>
          <a:noFill/>
        </p:spPr>
        <p:txBody>
          <a:bodyPr wrap="square" rtlCol="0">
            <a:spAutoFit/>
          </a:bodyPr>
          <a:lstStyle>
            <a:defPPr>
              <a:defRPr lang="en-US"/>
            </a:defPPr>
            <a:lvl1pPr>
              <a:defRPr sz="1600">
                <a:latin typeface="MV Boli" panose="02000500030200090000" pitchFamily="2" charset="0"/>
                <a:cs typeface="MV Boli" panose="02000500030200090000" pitchFamily="2" charset="0"/>
              </a:defRPr>
            </a:lvl1pPr>
          </a:lstStyle>
          <a:p>
            <a:r>
              <a:rPr lang="en-US" dirty="0"/>
              <a:t>My skillset</a:t>
            </a:r>
          </a:p>
        </p:txBody>
      </p:sp>
      <p:sp>
        <p:nvSpPr>
          <p:cNvPr id="8" name="TextBox 7"/>
          <p:cNvSpPr txBox="1"/>
          <p:nvPr/>
        </p:nvSpPr>
        <p:spPr>
          <a:xfrm>
            <a:off x="2238386" y="597783"/>
            <a:ext cx="2486013" cy="338554"/>
          </a:xfrm>
          <a:prstGeom prst="rect">
            <a:avLst/>
          </a:prstGeom>
          <a:noFill/>
        </p:spPr>
        <p:txBody>
          <a:bodyPr wrap="square" rtlCol="0">
            <a:spAutoFit/>
          </a:bodyPr>
          <a:lstStyle/>
          <a:p>
            <a:r>
              <a:rPr lang="en-US" sz="1600" dirty="0" smtClean="0">
                <a:latin typeface="MV Boli" panose="02000500030200090000" pitchFamily="2" charset="0"/>
                <a:cs typeface="MV Boli" panose="02000500030200090000" pitchFamily="2" charset="0"/>
              </a:rPr>
              <a:t>Position requirements</a:t>
            </a:r>
            <a:endParaRPr lang="en-US" sz="1600" dirty="0">
              <a:latin typeface="MV Boli" panose="02000500030200090000" pitchFamily="2" charset="0"/>
              <a:cs typeface="MV Boli" panose="02000500030200090000" pitchFamily="2" charset="0"/>
            </a:endParaRPr>
          </a:p>
        </p:txBody>
      </p:sp>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23528" y="1302306"/>
            <a:ext cx="1006792" cy="755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a:off x="3810000" y="838200"/>
            <a:ext cx="685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057400" y="2057400"/>
            <a:ext cx="7325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536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67000"/>
            <a:ext cx="7153275" cy="4077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505200" y="457200"/>
            <a:ext cx="4953000" cy="2209800"/>
          </a:xfrm>
        </p:spPr>
        <p:txBody>
          <a:bodyPr>
            <a:normAutofit fontScale="90000"/>
          </a:bodyPr>
          <a:lstStyle/>
          <a:p>
            <a:r>
              <a:rPr lang="en-US" dirty="0" smtClean="0"/>
              <a:t>Why Business Intelligence systems?</a:t>
            </a:r>
            <a:br>
              <a:rPr lang="en-US" dirty="0" smtClean="0"/>
            </a:br>
            <a:r>
              <a:rPr lang="en-US" dirty="0" smtClean="0"/>
              <a:t>1. Mentioned in the requirements (Hyperion)</a:t>
            </a:r>
            <a:br>
              <a:rPr lang="en-US" dirty="0" smtClean="0"/>
            </a:br>
            <a:r>
              <a:rPr lang="en-US" dirty="0" smtClean="0"/>
              <a:t>2. New reality in which business is now done.</a:t>
            </a:r>
            <a:endParaRPr lang="en-US" dirty="0"/>
          </a:p>
        </p:txBody>
      </p:sp>
      <p:pic>
        <p:nvPicPr>
          <p:cNvPr id="2050" name="Picture 2" descr="http://img0.etsystatic.com/008/1/5884734/il_340x270.378999808_1d2b.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2542822" cy="2019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037395">
            <a:off x="2359264" y="1559309"/>
            <a:ext cx="1351652" cy="646331"/>
          </a:xfrm>
          <a:prstGeom prst="rect">
            <a:avLst/>
          </a:prstGeom>
          <a:noFill/>
        </p:spPr>
        <p:txBody>
          <a:bodyPr wrap="none" rtlCol="0">
            <a:spAutoFit/>
          </a:bodyPr>
          <a:lstStyle/>
          <a:p>
            <a:r>
              <a:rPr lang="en-US" dirty="0" smtClean="0">
                <a:solidFill>
                  <a:srgbClr val="FF0000"/>
                </a:solidFill>
                <a:latin typeface="Bradley Hand ITC" panose="03070402050302030203" pitchFamily="66" charset="0"/>
              </a:rPr>
              <a:t>Traditional </a:t>
            </a:r>
          </a:p>
          <a:p>
            <a:r>
              <a:rPr lang="en-US" dirty="0" smtClean="0">
                <a:solidFill>
                  <a:srgbClr val="FF0000"/>
                </a:solidFill>
                <a:latin typeface="Bradley Hand ITC" panose="03070402050302030203" pitchFamily="66" charset="0"/>
              </a:rPr>
              <a:t>CPA’s ERP</a:t>
            </a:r>
            <a:endParaRPr lang="en-US" dirty="0">
              <a:solidFill>
                <a:srgbClr val="FF0000"/>
              </a:solidFill>
              <a:latin typeface="Bradley Hand ITC" panose="03070402050302030203" pitchFamily="66" charset="0"/>
            </a:endParaRPr>
          </a:p>
        </p:txBody>
      </p:sp>
      <p:sp>
        <p:nvSpPr>
          <p:cNvPr id="5" name="Arc 4"/>
          <p:cNvSpPr/>
          <p:nvPr/>
        </p:nvSpPr>
        <p:spPr>
          <a:xfrm>
            <a:off x="2285999" y="1219200"/>
            <a:ext cx="1143001" cy="457200"/>
          </a:xfrm>
          <a:prstGeom prst="arc">
            <a:avLst/>
          </a:prstGeom>
          <a:ln>
            <a:headEnd type="arrow" w="med" len="med"/>
            <a:tailEnd type="none" w="med" len="med"/>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8" name="Arc 7"/>
          <p:cNvSpPr/>
          <p:nvPr/>
        </p:nvSpPr>
        <p:spPr>
          <a:xfrm rot="16776866">
            <a:off x="6187058" y="3657600"/>
            <a:ext cx="1143001" cy="457200"/>
          </a:xfrm>
          <a:prstGeom prst="arc">
            <a:avLst/>
          </a:prstGeom>
          <a:ln>
            <a:headEnd type="arrow" w="med" len="med"/>
            <a:tailEnd type="none" w="med" len="med"/>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9" name="TextBox 8"/>
          <p:cNvSpPr txBox="1"/>
          <p:nvPr/>
        </p:nvSpPr>
        <p:spPr>
          <a:xfrm>
            <a:off x="6888968" y="2711210"/>
            <a:ext cx="1797831" cy="2862322"/>
          </a:xfrm>
          <a:prstGeom prst="rect">
            <a:avLst/>
          </a:prstGeom>
          <a:noFill/>
        </p:spPr>
        <p:txBody>
          <a:bodyPr wrap="square" rtlCol="0">
            <a:spAutoFit/>
          </a:bodyPr>
          <a:lstStyle/>
          <a:p>
            <a:r>
              <a:rPr lang="en-US" dirty="0" smtClean="0">
                <a:solidFill>
                  <a:srgbClr val="FF0000"/>
                </a:solidFill>
                <a:latin typeface="Bradley Hand ITC" panose="03070402050302030203" pitchFamily="66" charset="0"/>
              </a:rPr>
              <a:t>List of ERP/BI systems that SW uses according to </a:t>
            </a:r>
            <a:r>
              <a:rPr lang="en-US" dirty="0" err="1" smtClean="0">
                <a:solidFill>
                  <a:srgbClr val="FF0000"/>
                </a:solidFill>
                <a:latin typeface="Bradley Hand ITC" panose="03070402050302030203" pitchFamily="66" charset="0"/>
                <a:hlinkClick r:id="rId4"/>
              </a:rPr>
              <a:t>Crush_Info</a:t>
            </a:r>
            <a:r>
              <a:rPr lang="en-US" dirty="0" smtClean="0">
                <a:solidFill>
                  <a:srgbClr val="FF0000"/>
                </a:solidFill>
                <a:latin typeface="Bradley Hand ITC" panose="03070402050302030203" pitchFamily="66" charset="0"/>
              </a:rPr>
              <a:t>. In layman’s terms – these are systems, where SW keeps its data.</a:t>
            </a:r>
            <a:endParaRPr lang="en-US"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993359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43400" y="457200"/>
            <a:ext cx="4191000" cy="1447800"/>
          </a:xfrm>
        </p:spPr>
        <p:txBody>
          <a:bodyPr>
            <a:normAutofit fontScale="90000"/>
          </a:bodyPr>
          <a:lstStyle/>
          <a:p>
            <a:r>
              <a:rPr lang="en-US" dirty="0" smtClean="0"/>
              <a:t>We have great IT, why do we need a CPA with programming skills to help departments to do budgets? </a:t>
            </a:r>
            <a:endParaRPr lang="en-US" dirty="0"/>
          </a:p>
        </p:txBody>
      </p:sp>
      <p:pic>
        <p:nvPicPr>
          <p:cNvPr id="4098" name="Picture 2" descr="http://www.swktech.com/sites/default/files/swktech/SWK_Business_Intellig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324350"/>
            <a:ext cx="381000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elegantmicroweb.co.uk/userfiles/BI-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71650"/>
            <a:ext cx="6269440" cy="2800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4812268"/>
            <a:ext cx="3578159" cy="369332"/>
          </a:xfrm>
          <a:prstGeom prst="rect">
            <a:avLst/>
          </a:prstGeom>
          <a:noFill/>
        </p:spPr>
        <p:txBody>
          <a:bodyPr wrap="none" rtlCol="0">
            <a:spAutoFit/>
          </a:bodyPr>
          <a:lstStyle/>
          <a:p>
            <a:r>
              <a:rPr lang="en-US" dirty="0" smtClean="0"/>
              <a:t>Multivariate analytics: create a cube</a:t>
            </a:r>
            <a:endParaRPr lang="en-US" dirty="0"/>
          </a:p>
        </p:txBody>
      </p:sp>
      <p:sp>
        <p:nvSpPr>
          <p:cNvPr id="7" name="TextBox 6"/>
          <p:cNvSpPr txBox="1"/>
          <p:nvPr/>
        </p:nvSpPr>
        <p:spPr>
          <a:xfrm>
            <a:off x="76200" y="5149334"/>
            <a:ext cx="4340868" cy="369332"/>
          </a:xfrm>
          <a:prstGeom prst="rect">
            <a:avLst/>
          </a:prstGeom>
          <a:noFill/>
        </p:spPr>
        <p:txBody>
          <a:bodyPr wrap="none" rtlCol="0">
            <a:spAutoFit/>
          </a:bodyPr>
          <a:lstStyle/>
          <a:p>
            <a:r>
              <a:rPr lang="en-US" dirty="0" smtClean="0"/>
              <a:t>Use cube to present data and do drill-downs</a:t>
            </a:r>
            <a:endParaRPr lang="en-US" dirty="0"/>
          </a:p>
        </p:txBody>
      </p:sp>
      <p:sp>
        <p:nvSpPr>
          <p:cNvPr id="8" name="TextBox 7"/>
          <p:cNvSpPr txBox="1"/>
          <p:nvPr/>
        </p:nvSpPr>
        <p:spPr>
          <a:xfrm>
            <a:off x="76200" y="5498068"/>
            <a:ext cx="4581511" cy="369332"/>
          </a:xfrm>
          <a:prstGeom prst="rect">
            <a:avLst/>
          </a:prstGeom>
          <a:noFill/>
        </p:spPr>
        <p:txBody>
          <a:bodyPr wrap="none" rtlCol="0">
            <a:spAutoFit/>
          </a:bodyPr>
          <a:lstStyle/>
          <a:p>
            <a:r>
              <a:rPr lang="en-US" dirty="0" smtClean="0"/>
              <a:t>Use cube to create dashboards and time-series</a:t>
            </a:r>
            <a:endParaRPr lang="en-US" dirty="0"/>
          </a:p>
        </p:txBody>
      </p:sp>
      <p:sp>
        <p:nvSpPr>
          <p:cNvPr id="9" name="TextBox 8"/>
          <p:cNvSpPr txBox="1"/>
          <p:nvPr/>
        </p:nvSpPr>
        <p:spPr>
          <a:xfrm>
            <a:off x="76200" y="5879068"/>
            <a:ext cx="5245282" cy="369332"/>
          </a:xfrm>
          <a:prstGeom prst="rect">
            <a:avLst/>
          </a:prstGeom>
          <a:noFill/>
        </p:spPr>
        <p:txBody>
          <a:bodyPr wrap="none" rtlCol="0">
            <a:spAutoFit/>
          </a:bodyPr>
          <a:lstStyle/>
          <a:p>
            <a:r>
              <a:rPr lang="en-US" dirty="0" smtClean="0"/>
              <a:t>Search cube for significant factors to explain variances</a:t>
            </a:r>
            <a:endParaRPr lang="en-US" dirty="0"/>
          </a:p>
        </p:txBody>
      </p:sp>
    </p:spTree>
    <p:extLst>
      <p:ext uri="{BB962C8B-B14F-4D97-AF65-F5344CB8AC3E}">
        <p14:creationId xmlns:p14="http://schemas.microsoft.com/office/powerpoint/2010/main" val="3471730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76800" y="457200"/>
            <a:ext cx="3733800" cy="1143000"/>
          </a:xfrm>
        </p:spPr>
        <p:txBody>
          <a:bodyPr/>
          <a:lstStyle/>
          <a:p>
            <a:r>
              <a:rPr lang="en-US" dirty="0" smtClean="0"/>
              <a:t>(Just in case) – what in the world is a cube?</a:t>
            </a:r>
            <a:endParaRPr lang="en-US" dirty="0"/>
          </a:p>
        </p:txBody>
      </p:sp>
      <p:pic>
        <p:nvPicPr>
          <p:cNvPr id="5124" name="Picture 4" descr="http://www.ealliancebusinessintelligence.com/images/articles/olap_obiee11g.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981200"/>
            <a:ext cx="3600450" cy="34099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trustedbi.com/wp-content/uploads/2010/10/pione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76400"/>
            <a:ext cx="3571875" cy="235267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657600" y="29718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3810000" y="32766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5056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 for your time</a:t>
            </a:r>
            <a:endParaRPr lang="en-US" dirty="0"/>
          </a:p>
        </p:txBody>
      </p:sp>
    </p:spTree>
    <p:extLst>
      <p:ext uri="{BB962C8B-B14F-4D97-AF65-F5344CB8AC3E}">
        <p14:creationId xmlns:p14="http://schemas.microsoft.com/office/powerpoint/2010/main" val="311060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118</TotalTime>
  <Words>260</Words>
  <Application>Microsoft Office PowerPoint</Application>
  <PresentationFormat>On-screen Show (4:3)</PresentationFormat>
  <Paragraphs>31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Composite</vt:lpstr>
      <vt:lpstr>Eugene Rura, CPA,MBA</vt:lpstr>
      <vt:lpstr>Greetings, this is Eugene.  This brief slideshow servers multiple (as is appropriate for a financial analyst specializing on multidimensional Business Intelligence) purposes.  First goal is to demonstrate the power of infographics in reinforcement of communication (since communication skills are specifically highlighted in the requisites for the position).  Second is to serve as a general timing guideline (since it is so easy get sidetracked discussing systems, concepts and examples). </vt:lpstr>
      <vt:lpstr>PowerPoint Presentation</vt:lpstr>
      <vt:lpstr>PowerPoint Presentation</vt:lpstr>
      <vt:lpstr>Why Business Intelligence systems? 1. Mentioned in the requirements (Hyperion) 2. New reality in which business is now done.</vt:lpstr>
      <vt:lpstr>We have great IT, why do we need a CPA with programming skills to help departments to do budgets? </vt:lpstr>
      <vt:lpstr>(Just in case) – what in the world is a cube?</vt:lpstr>
      <vt:lpstr>Thank you for your time</vt:lpstr>
    </vt:vector>
  </TitlesOfParts>
  <Company>Verizon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Rura, Eugene H</dc:creator>
  <cp:lastModifiedBy>Rura, Eugene H</cp:lastModifiedBy>
  <cp:revision>15</cp:revision>
  <dcterms:created xsi:type="dcterms:W3CDTF">2014-02-04T05:25:50Z</dcterms:created>
  <dcterms:modified xsi:type="dcterms:W3CDTF">2014-02-04T19:30:01Z</dcterms:modified>
</cp:coreProperties>
</file>